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7" r:id="rId1"/>
  </p:sldMasterIdLst>
  <p:notesMasterIdLst>
    <p:notesMasterId r:id="rId22"/>
  </p:notesMasterIdLst>
  <p:sldIdLst>
    <p:sldId id="256" r:id="rId2"/>
    <p:sldId id="257" r:id="rId3"/>
    <p:sldId id="272" r:id="rId4"/>
    <p:sldId id="276" r:id="rId5"/>
    <p:sldId id="277" r:id="rId6"/>
    <p:sldId id="275" r:id="rId7"/>
    <p:sldId id="258" r:id="rId8"/>
    <p:sldId id="259" r:id="rId9"/>
    <p:sldId id="260" r:id="rId10"/>
    <p:sldId id="262" r:id="rId11"/>
    <p:sldId id="263" r:id="rId12"/>
    <p:sldId id="264" r:id="rId13"/>
    <p:sldId id="265" r:id="rId14"/>
    <p:sldId id="266" r:id="rId15"/>
    <p:sldId id="271" r:id="rId16"/>
    <p:sldId id="278" r:id="rId17"/>
    <p:sldId id="267" r:id="rId18"/>
    <p:sldId id="268" r:id="rId19"/>
    <p:sldId id="269" r:id="rId20"/>
    <p:sldId id="270"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4" autoAdjust="0"/>
    <p:restoredTop sz="94660"/>
  </p:normalViewPr>
  <p:slideViewPr>
    <p:cSldViewPr snapToGrid="0">
      <p:cViewPr varScale="1">
        <p:scale>
          <a:sx n="64" d="100"/>
          <a:sy n="64" d="100"/>
        </p:scale>
        <p:origin x="978"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4D386B6-CD9C-4DCA-BDFA-DCEF373E4FB3}" type="datetimeFigureOut">
              <a:rPr lang="en-US" smtClean="0"/>
              <a:t>9/19/2024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5F56D3D-405B-4602-9126-AE9E44D97560}" type="slidenum">
              <a:rPr lang="en-US" smtClean="0"/>
              <a:t>‹#›</a:t>
            </a:fld>
            <a:endParaRPr lang="en-US"/>
          </a:p>
        </p:txBody>
      </p:sp>
    </p:spTree>
    <p:extLst>
      <p:ext uri="{BB962C8B-B14F-4D97-AF65-F5344CB8AC3E}">
        <p14:creationId xmlns:p14="http://schemas.microsoft.com/office/powerpoint/2010/main" val="25130269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PlaceHolder 1"/>
          <p:cNvSpPr>
            <a:spLocks noGrp="1" noRot="1" noChangeAspect="1"/>
          </p:cNvSpPr>
          <p:nvPr>
            <p:ph type="sldImg"/>
          </p:nvPr>
        </p:nvSpPr>
        <p:spPr>
          <a:xfrm>
            <a:off x="685800" y="1143000"/>
            <a:ext cx="5486400" cy="3086100"/>
          </a:xfrm>
          <a:prstGeom prst="rect">
            <a:avLst/>
          </a:prstGeom>
          <a:ln w="0">
            <a:noFill/>
          </a:ln>
        </p:spPr>
      </p:sp>
      <p:sp>
        <p:nvSpPr>
          <p:cNvPr id="55" name="PlaceHolder 2"/>
          <p:cNvSpPr>
            <a:spLocks noGrp="1"/>
          </p:cNvSpPr>
          <p:nvPr>
            <p:ph type="body"/>
          </p:nvPr>
        </p:nvSpPr>
        <p:spPr>
          <a:xfrm>
            <a:off x="685800" y="4400640"/>
            <a:ext cx="5486040" cy="3600000"/>
          </a:xfrm>
          <a:prstGeom prst="rect">
            <a:avLst/>
          </a:prstGeom>
          <a:noFill/>
          <a:ln w="0">
            <a:noFill/>
          </a:ln>
        </p:spPr>
        <p:txBody>
          <a:bodyPr anchor="t">
            <a:noAutofit/>
          </a:bodyPr>
          <a:lstStyle/>
          <a:p>
            <a:endParaRPr lang="en-US" sz="2000" b="0" strike="noStrike" spc="-1">
              <a:latin typeface="Arial"/>
            </a:endParaRPr>
          </a:p>
        </p:txBody>
      </p:sp>
      <p:sp>
        <p:nvSpPr>
          <p:cNvPr id="56" name="PlaceHolder 3"/>
          <p:cNvSpPr>
            <a:spLocks noGrp="1"/>
          </p:cNvSpPr>
          <p:nvPr>
            <p:ph type="sldNum" idx="5"/>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solidFill>
                  <a:srgbClr val="000000"/>
                </a:solidFill>
                <a:latin typeface="+mn-lt"/>
                <a:ea typeface="+mn-ea"/>
              </a:defRPr>
            </a:lvl1pPr>
          </a:lstStyle>
          <a:p>
            <a:pPr algn="r">
              <a:lnSpc>
                <a:spcPct val="100000"/>
              </a:lnSpc>
              <a:buNone/>
            </a:pPr>
            <a:fld id="{35C7380A-4E35-491A-A355-C64348B1575F}" type="slidenum">
              <a:rPr lang="en-US" sz="1200" b="0" strike="noStrike" spc="-1">
                <a:solidFill>
                  <a:srgbClr val="000000"/>
                </a:solidFill>
                <a:latin typeface="+mn-lt"/>
                <a:ea typeface="+mn-ea"/>
              </a:rPr>
              <a:t>2</a:t>
            </a:fld>
            <a:endParaRPr lang="en-US" sz="1200" b="0" strike="noStrike" spc="-1">
              <a:latin typeface="Times New Roman"/>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PlaceHolder 1"/>
          <p:cNvSpPr>
            <a:spLocks noGrp="1" noRot="1" noChangeAspect="1"/>
          </p:cNvSpPr>
          <p:nvPr>
            <p:ph type="sldImg"/>
          </p:nvPr>
        </p:nvSpPr>
        <p:spPr>
          <a:xfrm>
            <a:off x="685800" y="1143000"/>
            <a:ext cx="5486400" cy="3086100"/>
          </a:xfrm>
          <a:prstGeom prst="rect">
            <a:avLst/>
          </a:prstGeom>
          <a:ln w="0">
            <a:noFill/>
          </a:ln>
        </p:spPr>
      </p:sp>
      <p:sp>
        <p:nvSpPr>
          <p:cNvPr id="58" name="PlaceHolder 2"/>
          <p:cNvSpPr>
            <a:spLocks noGrp="1"/>
          </p:cNvSpPr>
          <p:nvPr>
            <p:ph type="body"/>
          </p:nvPr>
        </p:nvSpPr>
        <p:spPr>
          <a:xfrm>
            <a:off x="685800" y="4400640"/>
            <a:ext cx="5486040" cy="3600000"/>
          </a:xfrm>
          <a:prstGeom prst="rect">
            <a:avLst/>
          </a:prstGeom>
          <a:noFill/>
          <a:ln w="0">
            <a:noFill/>
          </a:ln>
        </p:spPr>
        <p:txBody>
          <a:bodyPr anchor="t">
            <a:noAutofit/>
          </a:bodyPr>
          <a:lstStyle/>
          <a:p>
            <a:endParaRPr lang="en-US" sz="2000" b="0" strike="noStrike" spc="-1">
              <a:latin typeface="Arial"/>
            </a:endParaRPr>
          </a:p>
        </p:txBody>
      </p:sp>
      <p:sp>
        <p:nvSpPr>
          <p:cNvPr id="59" name="PlaceHolder 3"/>
          <p:cNvSpPr>
            <a:spLocks noGrp="1"/>
          </p:cNvSpPr>
          <p:nvPr>
            <p:ph type="sldNum" idx="6"/>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solidFill>
                  <a:srgbClr val="000000"/>
                </a:solidFill>
                <a:latin typeface="+mn-lt"/>
                <a:ea typeface="+mn-ea"/>
              </a:defRPr>
            </a:lvl1pPr>
          </a:lstStyle>
          <a:p>
            <a:pPr algn="r">
              <a:lnSpc>
                <a:spcPct val="100000"/>
              </a:lnSpc>
              <a:buNone/>
            </a:pPr>
            <a:fld id="{952D5E7F-1CC5-4E30-AE34-DCB6E594596C}" type="slidenum">
              <a:rPr lang="en-US" sz="1200" b="0" strike="noStrike" spc="-1">
                <a:solidFill>
                  <a:srgbClr val="000000"/>
                </a:solidFill>
                <a:latin typeface="+mn-lt"/>
                <a:ea typeface="+mn-ea"/>
              </a:rPr>
              <a:t>3</a:t>
            </a:fld>
            <a:endParaRPr lang="en-US" sz="1200" b="0" strike="noStrike" spc="-1">
              <a:latin typeface="Times New Roman"/>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PlaceHolder 1"/>
          <p:cNvSpPr>
            <a:spLocks noGrp="1" noRot="1" noChangeAspect="1"/>
          </p:cNvSpPr>
          <p:nvPr>
            <p:ph type="sldImg"/>
          </p:nvPr>
        </p:nvSpPr>
        <p:spPr>
          <a:xfrm>
            <a:off x="685800" y="1143000"/>
            <a:ext cx="5486400" cy="3086100"/>
          </a:xfrm>
          <a:prstGeom prst="rect">
            <a:avLst/>
          </a:prstGeom>
          <a:ln w="0">
            <a:noFill/>
          </a:ln>
        </p:spPr>
      </p:sp>
      <p:sp>
        <p:nvSpPr>
          <p:cNvPr id="61" name="PlaceHolder 2"/>
          <p:cNvSpPr>
            <a:spLocks noGrp="1"/>
          </p:cNvSpPr>
          <p:nvPr>
            <p:ph type="body"/>
          </p:nvPr>
        </p:nvSpPr>
        <p:spPr>
          <a:xfrm>
            <a:off x="685800" y="4400640"/>
            <a:ext cx="5486040" cy="3600000"/>
          </a:xfrm>
          <a:prstGeom prst="rect">
            <a:avLst/>
          </a:prstGeom>
          <a:noFill/>
          <a:ln w="0">
            <a:noFill/>
          </a:ln>
        </p:spPr>
        <p:txBody>
          <a:bodyPr anchor="t">
            <a:noAutofit/>
          </a:bodyPr>
          <a:lstStyle/>
          <a:p>
            <a:endParaRPr lang="en-US" sz="2000" b="0" strike="noStrike" spc="-1">
              <a:latin typeface="Arial"/>
            </a:endParaRPr>
          </a:p>
        </p:txBody>
      </p:sp>
      <p:sp>
        <p:nvSpPr>
          <p:cNvPr id="62" name="PlaceHolder 3"/>
          <p:cNvSpPr>
            <a:spLocks noGrp="1"/>
          </p:cNvSpPr>
          <p:nvPr>
            <p:ph type="sldNum" idx="7"/>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solidFill>
                  <a:srgbClr val="000000"/>
                </a:solidFill>
                <a:latin typeface="+mn-lt"/>
                <a:ea typeface="+mn-ea"/>
              </a:defRPr>
            </a:lvl1pPr>
          </a:lstStyle>
          <a:p>
            <a:pPr algn="r">
              <a:lnSpc>
                <a:spcPct val="100000"/>
              </a:lnSpc>
              <a:buNone/>
            </a:pPr>
            <a:fld id="{EBE74C3B-278E-44D2-A5FF-3E5FF96F527F}" type="slidenum">
              <a:rPr lang="en-US" sz="1200" b="0" strike="noStrike" spc="-1">
                <a:solidFill>
                  <a:srgbClr val="000000"/>
                </a:solidFill>
                <a:latin typeface="+mn-lt"/>
                <a:ea typeface="+mn-ea"/>
              </a:rPr>
              <a:t>4</a:t>
            </a:fld>
            <a:endParaRPr lang="en-US" sz="1200" b="0" strike="noStrike" spc="-1">
              <a:latin typeface="Times New Roman"/>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PlaceHolder 1"/>
          <p:cNvSpPr>
            <a:spLocks noGrp="1" noRot="1" noChangeAspect="1"/>
          </p:cNvSpPr>
          <p:nvPr>
            <p:ph type="sldImg"/>
          </p:nvPr>
        </p:nvSpPr>
        <p:spPr>
          <a:xfrm>
            <a:off x="685800" y="1143000"/>
            <a:ext cx="5486400" cy="3086100"/>
          </a:xfrm>
          <a:prstGeom prst="rect">
            <a:avLst/>
          </a:prstGeom>
          <a:ln w="0">
            <a:noFill/>
          </a:ln>
        </p:spPr>
      </p:sp>
      <p:sp>
        <p:nvSpPr>
          <p:cNvPr id="64" name="PlaceHolder 2"/>
          <p:cNvSpPr>
            <a:spLocks noGrp="1"/>
          </p:cNvSpPr>
          <p:nvPr>
            <p:ph type="body"/>
          </p:nvPr>
        </p:nvSpPr>
        <p:spPr>
          <a:xfrm>
            <a:off x="685800" y="4400640"/>
            <a:ext cx="5486040" cy="3600000"/>
          </a:xfrm>
          <a:prstGeom prst="rect">
            <a:avLst/>
          </a:prstGeom>
          <a:noFill/>
          <a:ln w="0">
            <a:noFill/>
          </a:ln>
        </p:spPr>
        <p:txBody>
          <a:bodyPr anchor="t">
            <a:noAutofit/>
          </a:bodyPr>
          <a:lstStyle/>
          <a:p>
            <a:endParaRPr lang="en-US" sz="2000" b="0" strike="noStrike" spc="-1">
              <a:latin typeface="Arial"/>
            </a:endParaRPr>
          </a:p>
        </p:txBody>
      </p:sp>
      <p:sp>
        <p:nvSpPr>
          <p:cNvPr id="65" name="PlaceHolder 3"/>
          <p:cNvSpPr>
            <a:spLocks noGrp="1"/>
          </p:cNvSpPr>
          <p:nvPr>
            <p:ph type="sldNum" idx="8"/>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solidFill>
                  <a:srgbClr val="000000"/>
                </a:solidFill>
                <a:latin typeface="+mn-lt"/>
                <a:ea typeface="+mn-ea"/>
              </a:defRPr>
            </a:lvl1pPr>
          </a:lstStyle>
          <a:p>
            <a:pPr algn="r">
              <a:lnSpc>
                <a:spcPct val="100000"/>
              </a:lnSpc>
              <a:buNone/>
            </a:pPr>
            <a:fld id="{7BD66A38-3D2A-4A82-BBF8-F7ECD83F0A97}" type="slidenum">
              <a:rPr lang="en-US" sz="1200" b="0" strike="noStrike" spc="-1">
                <a:solidFill>
                  <a:srgbClr val="000000"/>
                </a:solidFill>
                <a:latin typeface="+mn-lt"/>
                <a:ea typeface="+mn-ea"/>
              </a:rPr>
              <a:t>5</a:t>
            </a:fld>
            <a:endParaRPr lang="en-US" sz="1200" b="0" strike="noStrike" spc="-1">
              <a:latin typeface="Times New Roman"/>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PlaceHolder 1"/>
          <p:cNvSpPr>
            <a:spLocks noGrp="1" noRot="1" noChangeAspect="1"/>
          </p:cNvSpPr>
          <p:nvPr>
            <p:ph type="sldImg"/>
          </p:nvPr>
        </p:nvSpPr>
        <p:spPr>
          <a:xfrm>
            <a:off x="685800" y="1143000"/>
            <a:ext cx="5486400" cy="3086100"/>
          </a:xfrm>
          <a:prstGeom prst="rect">
            <a:avLst/>
          </a:prstGeom>
          <a:ln w="0">
            <a:noFill/>
          </a:ln>
        </p:spPr>
      </p:sp>
      <p:sp>
        <p:nvSpPr>
          <p:cNvPr id="70" name="PlaceHolder 2"/>
          <p:cNvSpPr>
            <a:spLocks noGrp="1"/>
          </p:cNvSpPr>
          <p:nvPr>
            <p:ph type="body"/>
          </p:nvPr>
        </p:nvSpPr>
        <p:spPr>
          <a:xfrm>
            <a:off x="685800" y="4400640"/>
            <a:ext cx="5486040" cy="3600000"/>
          </a:xfrm>
          <a:prstGeom prst="rect">
            <a:avLst/>
          </a:prstGeom>
          <a:noFill/>
          <a:ln w="0">
            <a:noFill/>
          </a:ln>
        </p:spPr>
        <p:txBody>
          <a:bodyPr anchor="t">
            <a:noAutofit/>
          </a:bodyPr>
          <a:lstStyle/>
          <a:p>
            <a:endParaRPr lang="en-US" sz="2000" b="0" strike="noStrike" spc="-1">
              <a:latin typeface="Arial"/>
            </a:endParaRPr>
          </a:p>
        </p:txBody>
      </p:sp>
      <p:sp>
        <p:nvSpPr>
          <p:cNvPr id="71" name="PlaceHolder 3"/>
          <p:cNvSpPr>
            <a:spLocks noGrp="1"/>
          </p:cNvSpPr>
          <p:nvPr>
            <p:ph type="sldNum" idx="10"/>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solidFill>
                  <a:srgbClr val="000000"/>
                </a:solidFill>
                <a:latin typeface="+mn-lt"/>
                <a:ea typeface="+mn-ea"/>
              </a:defRPr>
            </a:lvl1pPr>
          </a:lstStyle>
          <a:p>
            <a:pPr algn="r">
              <a:lnSpc>
                <a:spcPct val="100000"/>
              </a:lnSpc>
              <a:buNone/>
            </a:pPr>
            <a:fld id="{77869DD1-BE98-488E-9B88-F3A66DB0D799}" type="slidenum">
              <a:rPr lang="en-US" sz="1200" b="0" strike="noStrike" spc="-1">
                <a:solidFill>
                  <a:srgbClr val="000000"/>
                </a:solidFill>
                <a:latin typeface="+mn-lt"/>
                <a:ea typeface="+mn-ea"/>
              </a:rPr>
              <a:t>6</a:t>
            </a:fld>
            <a:endParaRPr lang="en-US" sz="1200" b="0" strike="noStrike" spc="-1">
              <a:latin typeface="Times New Roman"/>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A12BED07-6713-92AA-40AF-AE58F4F83C7A}"/>
              </a:ext>
            </a:extLst>
          </p:cNvPr>
          <p:cNvSpPr>
            <a:spLocks noGrp="1"/>
          </p:cNvSpPr>
          <p:nvPr>
            <p:ph type="subTitle" idx="1"/>
          </p:nvPr>
        </p:nvSpPr>
        <p:spPr>
          <a:xfrm>
            <a:off x="1295400" y="4701464"/>
            <a:ext cx="8952782" cy="1204036"/>
          </a:xfrm>
        </p:spPr>
        <p:txBody>
          <a:bodyPr>
            <a:normAutofit/>
          </a:bodyPr>
          <a:lstStyle>
            <a:lvl1pPr marL="0" indent="0" algn="l">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4FC9EF77-BF49-E4C1-0FC7-563354777900}"/>
              </a:ext>
            </a:extLst>
          </p:cNvPr>
          <p:cNvSpPr>
            <a:spLocks noGrp="1"/>
          </p:cNvSpPr>
          <p:nvPr>
            <p:ph type="dt" sz="half" idx="10"/>
          </p:nvPr>
        </p:nvSpPr>
        <p:spPr/>
        <p:txBody>
          <a:bodyPr/>
          <a:lstStyle/>
          <a:p>
            <a:fld id="{5DBDDF98-C922-483F-97E9-3E76B0201B42}" type="datetimeFigureOut">
              <a:rPr lang="en-US" smtClean="0"/>
              <a:t>9/19/2024</a:t>
            </a:fld>
            <a:endParaRPr lang="en-US"/>
          </a:p>
        </p:txBody>
      </p:sp>
      <p:sp>
        <p:nvSpPr>
          <p:cNvPr id="5" name="Footer Placeholder 4">
            <a:extLst>
              <a:ext uri="{FF2B5EF4-FFF2-40B4-BE49-F238E27FC236}">
                <a16:creationId xmlns:a16="http://schemas.microsoft.com/office/drawing/2014/main" id="{72BD5853-25AA-1C3D-EAD2-496674792D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7F0DAD-5850-CAAE-CD25-4D6DDDFF3A18}"/>
              </a:ext>
            </a:extLst>
          </p:cNvPr>
          <p:cNvSpPr>
            <a:spLocks noGrp="1"/>
          </p:cNvSpPr>
          <p:nvPr>
            <p:ph type="sldNum" sz="quarter" idx="12"/>
          </p:nvPr>
        </p:nvSpPr>
        <p:spPr/>
        <p:txBody>
          <a:bodyPr/>
          <a:lstStyle/>
          <a:p>
            <a:fld id="{1B8B3671-A306-4A69-8480-FA9BE839245D}" type="slidenum">
              <a:rPr lang="en-US" smtClean="0"/>
              <a:t>‹#›</a:t>
            </a:fld>
            <a:endParaRPr lang="en-US"/>
          </a:p>
        </p:txBody>
      </p:sp>
      <p:sp>
        <p:nvSpPr>
          <p:cNvPr id="2" name="Title 1">
            <a:extLst>
              <a:ext uri="{FF2B5EF4-FFF2-40B4-BE49-F238E27FC236}">
                <a16:creationId xmlns:a16="http://schemas.microsoft.com/office/drawing/2014/main" id="{534851B1-0B20-9549-0D70-886AA9D04532}"/>
              </a:ext>
            </a:extLst>
          </p:cNvPr>
          <p:cNvSpPr>
            <a:spLocks noGrp="1"/>
          </p:cNvSpPr>
          <p:nvPr>
            <p:ph type="ctrTitle"/>
          </p:nvPr>
        </p:nvSpPr>
        <p:spPr>
          <a:xfrm>
            <a:off x="1295400" y="952500"/>
            <a:ext cx="8952781" cy="3748824"/>
          </a:xfrm>
          <a:noFill/>
        </p:spPr>
        <p:txBody>
          <a:bodyPr anchor="b">
            <a:normAutofit/>
          </a:bodyPr>
          <a:lstStyle>
            <a:lvl1pPr algn="l">
              <a:defRPr sz="3200" spc="530" baseline="0"/>
            </a:lvl1pPr>
          </a:lstStyle>
          <a:p>
            <a:r>
              <a:rPr lang="en-US" dirty="0"/>
              <a:t>Click to edit Master title style</a:t>
            </a:r>
          </a:p>
        </p:txBody>
      </p:sp>
    </p:spTree>
    <p:extLst>
      <p:ext uri="{BB962C8B-B14F-4D97-AF65-F5344CB8AC3E}">
        <p14:creationId xmlns:p14="http://schemas.microsoft.com/office/powerpoint/2010/main" val="39049503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D2C3AB-851A-0D2F-B3AE-5B161CFFC00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E89FD6B-3621-3904-7878-A2825C69250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9808AE9-D8ED-ED5D-D7B0-A43811777E81}"/>
              </a:ext>
            </a:extLst>
          </p:cNvPr>
          <p:cNvSpPr>
            <a:spLocks noGrp="1"/>
          </p:cNvSpPr>
          <p:nvPr>
            <p:ph type="dt" sz="half" idx="10"/>
          </p:nvPr>
        </p:nvSpPr>
        <p:spPr/>
        <p:txBody>
          <a:bodyPr/>
          <a:lstStyle/>
          <a:p>
            <a:fld id="{5DBDDF98-C922-483F-97E9-3E76B0201B42}" type="datetimeFigureOut">
              <a:rPr lang="en-US" smtClean="0"/>
              <a:t>9/19/2024</a:t>
            </a:fld>
            <a:endParaRPr lang="en-US"/>
          </a:p>
        </p:txBody>
      </p:sp>
      <p:sp>
        <p:nvSpPr>
          <p:cNvPr id="5" name="Footer Placeholder 4">
            <a:extLst>
              <a:ext uri="{FF2B5EF4-FFF2-40B4-BE49-F238E27FC236}">
                <a16:creationId xmlns:a16="http://schemas.microsoft.com/office/drawing/2014/main" id="{9A9EF98B-AC81-D122-3D05-9C4E2FE4238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B9FB543-B138-6627-3714-12105D172AD5}"/>
              </a:ext>
            </a:extLst>
          </p:cNvPr>
          <p:cNvSpPr>
            <a:spLocks noGrp="1"/>
          </p:cNvSpPr>
          <p:nvPr>
            <p:ph type="sldNum" sz="quarter" idx="12"/>
          </p:nvPr>
        </p:nvSpPr>
        <p:spPr/>
        <p:txBody>
          <a:bodyPr/>
          <a:lstStyle/>
          <a:p>
            <a:fld id="{1B8B3671-A306-4A69-8480-FA9BE839245D}" type="slidenum">
              <a:rPr lang="en-US" smtClean="0"/>
              <a:t>‹#›</a:t>
            </a:fld>
            <a:endParaRPr lang="en-US"/>
          </a:p>
        </p:txBody>
      </p:sp>
    </p:spTree>
    <p:extLst>
      <p:ext uri="{BB962C8B-B14F-4D97-AF65-F5344CB8AC3E}">
        <p14:creationId xmlns:p14="http://schemas.microsoft.com/office/powerpoint/2010/main" val="3490299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03DE16D-F1A0-DDB5-A98C-A9055C93D914}"/>
              </a:ext>
            </a:extLst>
          </p:cNvPr>
          <p:cNvSpPr>
            <a:spLocks noGrp="1"/>
          </p:cNvSpPr>
          <p:nvPr>
            <p:ph type="title" orient="vert"/>
          </p:nvPr>
        </p:nvSpPr>
        <p:spPr>
          <a:xfrm>
            <a:off x="9188334" y="952499"/>
            <a:ext cx="2051165" cy="4953001"/>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D8A548F-8DA7-C53C-1BFE-7C720CB20FA1}"/>
              </a:ext>
            </a:extLst>
          </p:cNvPr>
          <p:cNvSpPr>
            <a:spLocks noGrp="1"/>
          </p:cNvSpPr>
          <p:nvPr>
            <p:ph type="body" orient="vert" idx="1"/>
          </p:nvPr>
        </p:nvSpPr>
        <p:spPr>
          <a:xfrm>
            <a:off x="952500" y="952499"/>
            <a:ext cx="8235834" cy="4953001"/>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C12EA2C8-1C90-25D0-8B0A-30B73CFD3EDE}"/>
              </a:ext>
            </a:extLst>
          </p:cNvPr>
          <p:cNvSpPr>
            <a:spLocks noGrp="1"/>
          </p:cNvSpPr>
          <p:nvPr>
            <p:ph type="dt" sz="half" idx="10"/>
          </p:nvPr>
        </p:nvSpPr>
        <p:spPr/>
        <p:txBody>
          <a:bodyPr/>
          <a:lstStyle/>
          <a:p>
            <a:fld id="{5DBDDF98-C922-483F-97E9-3E76B0201B42}" type="datetimeFigureOut">
              <a:rPr lang="en-US" smtClean="0"/>
              <a:t>9/19/2024</a:t>
            </a:fld>
            <a:endParaRPr lang="en-US"/>
          </a:p>
        </p:txBody>
      </p:sp>
      <p:sp>
        <p:nvSpPr>
          <p:cNvPr id="5" name="Footer Placeholder 4">
            <a:extLst>
              <a:ext uri="{FF2B5EF4-FFF2-40B4-BE49-F238E27FC236}">
                <a16:creationId xmlns:a16="http://schemas.microsoft.com/office/drawing/2014/main" id="{EA6FF1A4-0404-DA2D-1EA4-828091C0497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9457155-0F4A-F7B7-C4A8-755572E98C2E}"/>
              </a:ext>
            </a:extLst>
          </p:cNvPr>
          <p:cNvSpPr>
            <a:spLocks noGrp="1"/>
          </p:cNvSpPr>
          <p:nvPr>
            <p:ph type="sldNum" sz="quarter" idx="12"/>
          </p:nvPr>
        </p:nvSpPr>
        <p:spPr/>
        <p:txBody>
          <a:bodyPr/>
          <a:lstStyle/>
          <a:p>
            <a:fld id="{1B8B3671-A306-4A69-8480-FA9BE839245D}" type="slidenum">
              <a:rPr lang="en-US" smtClean="0"/>
              <a:t>‹#›</a:t>
            </a:fld>
            <a:endParaRPr lang="en-US"/>
          </a:p>
        </p:txBody>
      </p:sp>
    </p:spTree>
    <p:extLst>
      <p:ext uri="{BB962C8B-B14F-4D97-AF65-F5344CB8AC3E}">
        <p14:creationId xmlns:p14="http://schemas.microsoft.com/office/powerpoint/2010/main" val="41811161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B48F26-B5E3-8A90-51FC-8520D1D7322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7EA4D95-10F3-6212-8302-5610C43E322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2281BE7-A53D-441E-0393-0E59412C9117}"/>
              </a:ext>
            </a:extLst>
          </p:cNvPr>
          <p:cNvSpPr>
            <a:spLocks noGrp="1"/>
          </p:cNvSpPr>
          <p:nvPr>
            <p:ph type="dt" sz="half" idx="10"/>
          </p:nvPr>
        </p:nvSpPr>
        <p:spPr/>
        <p:txBody>
          <a:bodyPr/>
          <a:lstStyle/>
          <a:p>
            <a:fld id="{5DBDDF98-C922-483F-97E9-3E76B0201B42}" type="datetimeFigureOut">
              <a:rPr lang="en-US" smtClean="0"/>
              <a:t>9/19/2024</a:t>
            </a:fld>
            <a:endParaRPr lang="en-US"/>
          </a:p>
        </p:txBody>
      </p:sp>
      <p:sp>
        <p:nvSpPr>
          <p:cNvPr id="5" name="Footer Placeholder 4">
            <a:extLst>
              <a:ext uri="{FF2B5EF4-FFF2-40B4-BE49-F238E27FC236}">
                <a16:creationId xmlns:a16="http://schemas.microsoft.com/office/drawing/2014/main" id="{0DEF10F0-B23F-BF4B-DB66-9BCF734DB9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265DDEC-13A7-D988-D082-03076F80F1F0}"/>
              </a:ext>
            </a:extLst>
          </p:cNvPr>
          <p:cNvSpPr>
            <a:spLocks noGrp="1"/>
          </p:cNvSpPr>
          <p:nvPr>
            <p:ph type="sldNum" sz="quarter" idx="12"/>
          </p:nvPr>
        </p:nvSpPr>
        <p:spPr/>
        <p:txBody>
          <a:bodyPr/>
          <a:lstStyle/>
          <a:p>
            <a:fld id="{1B8B3671-A306-4A69-8480-FA9BE839245D}" type="slidenum">
              <a:rPr lang="en-US" smtClean="0"/>
              <a:t>‹#›</a:t>
            </a:fld>
            <a:endParaRPr lang="en-US"/>
          </a:p>
        </p:txBody>
      </p:sp>
    </p:spTree>
    <p:extLst>
      <p:ext uri="{BB962C8B-B14F-4D97-AF65-F5344CB8AC3E}">
        <p14:creationId xmlns:p14="http://schemas.microsoft.com/office/powerpoint/2010/main" val="4188690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80CFA-45ED-71B0-EE3E-CCE6D5C19377}"/>
              </a:ext>
            </a:extLst>
          </p:cNvPr>
          <p:cNvSpPr>
            <a:spLocks noGrp="1"/>
          </p:cNvSpPr>
          <p:nvPr>
            <p:ph type="title"/>
          </p:nvPr>
        </p:nvSpPr>
        <p:spPr>
          <a:xfrm>
            <a:off x="1295400" y="1618211"/>
            <a:ext cx="8412190" cy="3944389"/>
          </a:xfrm>
        </p:spPr>
        <p:txBody>
          <a:bodyPr anchor="t">
            <a:normAutofit/>
          </a:bodyPr>
          <a:lstStyle>
            <a:lvl1pPr>
              <a:defRPr sz="3200"/>
            </a:lvl1pPr>
          </a:lstStyle>
          <a:p>
            <a:r>
              <a:rPr lang="en-US" dirty="0"/>
              <a:t>Click to edit Master title style</a:t>
            </a:r>
          </a:p>
        </p:txBody>
      </p:sp>
      <p:sp>
        <p:nvSpPr>
          <p:cNvPr id="3" name="Text Placeholder 2">
            <a:extLst>
              <a:ext uri="{FF2B5EF4-FFF2-40B4-BE49-F238E27FC236}">
                <a16:creationId xmlns:a16="http://schemas.microsoft.com/office/drawing/2014/main" id="{8F37BECA-A01D-7D7A-F2A6-891EC9D22945}"/>
              </a:ext>
            </a:extLst>
          </p:cNvPr>
          <p:cNvSpPr>
            <a:spLocks noGrp="1"/>
          </p:cNvSpPr>
          <p:nvPr>
            <p:ph type="body" idx="1"/>
          </p:nvPr>
        </p:nvSpPr>
        <p:spPr>
          <a:xfrm>
            <a:off x="1295400" y="908858"/>
            <a:ext cx="8412192" cy="676102"/>
          </a:xfrm>
        </p:spPr>
        <p:txBody>
          <a:bodyPr anchor="b">
            <a:normAutofit/>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86716478-6FAF-D420-0B87-6EABB81E887C}"/>
              </a:ext>
            </a:extLst>
          </p:cNvPr>
          <p:cNvSpPr>
            <a:spLocks noGrp="1"/>
          </p:cNvSpPr>
          <p:nvPr>
            <p:ph type="dt" sz="half" idx="10"/>
          </p:nvPr>
        </p:nvSpPr>
        <p:spPr/>
        <p:txBody>
          <a:bodyPr/>
          <a:lstStyle/>
          <a:p>
            <a:fld id="{5DBDDF98-C922-483F-97E9-3E76B0201B42}" type="datetimeFigureOut">
              <a:rPr lang="en-US" smtClean="0"/>
              <a:t>9/19/2024</a:t>
            </a:fld>
            <a:endParaRPr lang="en-US"/>
          </a:p>
        </p:txBody>
      </p:sp>
      <p:sp>
        <p:nvSpPr>
          <p:cNvPr id="5" name="Footer Placeholder 4">
            <a:extLst>
              <a:ext uri="{FF2B5EF4-FFF2-40B4-BE49-F238E27FC236}">
                <a16:creationId xmlns:a16="http://schemas.microsoft.com/office/drawing/2014/main" id="{87C4289B-CB0D-8AFC-7C02-F755C0DCC8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67971E4-8A9E-2A30-D7FE-B3505124BB9D}"/>
              </a:ext>
            </a:extLst>
          </p:cNvPr>
          <p:cNvSpPr>
            <a:spLocks noGrp="1"/>
          </p:cNvSpPr>
          <p:nvPr>
            <p:ph type="sldNum" sz="quarter" idx="12"/>
          </p:nvPr>
        </p:nvSpPr>
        <p:spPr/>
        <p:txBody>
          <a:bodyPr/>
          <a:lstStyle/>
          <a:p>
            <a:fld id="{1B8B3671-A306-4A69-8480-FA9BE839245D}" type="slidenum">
              <a:rPr lang="en-US" smtClean="0"/>
              <a:t>‹#›</a:t>
            </a:fld>
            <a:endParaRPr lang="en-US"/>
          </a:p>
        </p:txBody>
      </p:sp>
    </p:spTree>
    <p:extLst>
      <p:ext uri="{BB962C8B-B14F-4D97-AF65-F5344CB8AC3E}">
        <p14:creationId xmlns:p14="http://schemas.microsoft.com/office/powerpoint/2010/main" val="37676304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87F941-C3A7-545F-8046-C7A9AC80300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1BD4277-CFAE-EEF6-3346-61F06D5A3945}"/>
              </a:ext>
            </a:extLst>
          </p:cNvPr>
          <p:cNvSpPr>
            <a:spLocks noGrp="1"/>
          </p:cNvSpPr>
          <p:nvPr>
            <p:ph sz="half" idx="1"/>
          </p:nvPr>
        </p:nvSpPr>
        <p:spPr>
          <a:xfrm>
            <a:off x="1295401" y="2260121"/>
            <a:ext cx="4350026" cy="365688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09543384-699D-84FC-C8B5-7BDE49BB4478}"/>
              </a:ext>
            </a:extLst>
          </p:cNvPr>
          <p:cNvSpPr>
            <a:spLocks noGrp="1"/>
          </p:cNvSpPr>
          <p:nvPr>
            <p:ph sz="half" idx="2"/>
          </p:nvPr>
        </p:nvSpPr>
        <p:spPr>
          <a:xfrm>
            <a:off x="6546574" y="2260120"/>
            <a:ext cx="4350025" cy="365688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B0A49386-AFC8-03DA-4563-07B0A0119B1C}"/>
              </a:ext>
            </a:extLst>
          </p:cNvPr>
          <p:cNvSpPr>
            <a:spLocks noGrp="1"/>
          </p:cNvSpPr>
          <p:nvPr>
            <p:ph type="dt" sz="half" idx="10"/>
          </p:nvPr>
        </p:nvSpPr>
        <p:spPr/>
        <p:txBody>
          <a:bodyPr/>
          <a:lstStyle/>
          <a:p>
            <a:fld id="{5DBDDF98-C922-483F-97E9-3E76B0201B42}" type="datetimeFigureOut">
              <a:rPr lang="en-US" smtClean="0"/>
              <a:t>9/19/2024</a:t>
            </a:fld>
            <a:endParaRPr lang="en-US"/>
          </a:p>
        </p:txBody>
      </p:sp>
      <p:sp>
        <p:nvSpPr>
          <p:cNvPr id="6" name="Footer Placeholder 5">
            <a:extLst>
              <a:ext uri="{FF2B5EF4-FFF2-40B4-BE49-F238E27FC236}">
                <a16:creationId xmlns:a16="http://schemas.microsoft.com/office/drawing/2014/main" id="{23AED60A-7704-31D9-7D4D-65C635EDF81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66927DA-3B5E-13B8-0BA8-5DCFF001E05E}"/>
              </a:ext>
            </a:extLst>
          </p:cNvPr>
          <p:cNvSpPr>
            <a:spLocks noGrp="1"/>
          </p:cNvSpPr>
          <p:nvPr>
            <p:ph type="sldNum" sz="quarter" idx="12"/>
          </p:nvPr>
        </p:nvSpPr>
        <p:spPr/>
        <p:txBody>
          <a:bodyPr/>
          <a:lstStyle/>
          <a:p>
            <a:fld id="{1B8B3671-A306-4A69-8480-FA9BE839245D}" type="slidenum">
              <a:rPr lang="en-US" smtClean="0"/>
              <a:t>‹#›</a:t>
            </a:fld>
            <a:endParaRPr lang="en-US"/>
          </a:p>
        </p:txBody>
      </p:sp>
    </p:spTree>
    <p:extLst>
      <p:ext uri="{BB962C8B-B14F-4D97-AF65-F5344CB8AC3E}">
        <p14:creationId xmlns:p14="http://schemas.microsoft.com/office/powerpoint/2010/main" val="36098765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37B55A-280B-BDCB-F966-8578DDE741DC}"/>
              </a:ext>
            </a:extLst>
          </p:cNvPr>
          <p:cNvSpPr>
            <a:spLocks noGrp="1"/>
          </p:cNvSpPr>
          <p:nvPr>
            <p:ph type="title"/>
          </p:nvPr>
        </p:nvSpPr>
        <p:spPr>
          <a:xfrm>
            <a:off x="1295400" y="966788"/>
            <a:ext cx="10059988" cy="1051784"/>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0C76EA03-7008-14AB-547B-E66EA4EC968F}"/>
              </a:ext>
            </a:extLst>
          </p:cNvPr>
          <p:cNvSpPr>
            <a:spLocks noGrp="1"/>
          </p:cNvSpPr>
          <p:nvPr>
            <p:ph type="body" idx="1"/>
          </p:nvPr>
        </p:nvSpPr>
        <p:spPr>
          <a:xfrm>
            <a:off x="1295400" y="2018581"/>
            <a:ext cx="4350027" cy="544003"/>
          </a:xfrm>
        </p:spPr>
        <p:txBody>
          <a:bodyPr anchor="b"/>
          <a:lstStyle>
            <a:lvl1pPr marL="0" indent="0">
              <a:buNone/>
              <a:defRPr sz="24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9D629F56-D2C8-71FE-FA59-002819D51856}"/>
              </a:ext>
            </a:extLst>
          </p:cNvPr>
          <p:cNvSpPr>
            <a:spLocks noGrp="1"/>
          </p:cNvSpPr>
          <p:nvPr>
            <p:ph sz="half" idx="2"/>
          </p:nvPr>
        </p:nvSpPr>
        <p:spPr>
          <a:xfrm>
            <a:off x="1295400" y="2774756"/>
            <a:ext cx="4350027" cy="31507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12524D2-CA8D-75F3-D089-C2F0E20D4759}"/>
              </a:ext>
            </a:extLst>
          </p:cNvPr>
          <p:cNvSpPr>
            <a:spLocks noGrp="1"/>
          </p:cNvSpPr>
          <p:nvPr>
            <p:ph type="body" sz="quarter" idx="3"/>
          </p:nvPr>
        </p:nvSpPr>
        <p:spPr>
          <a:xfrm>
            <a:off x="6546572" y="2018581"/>
            <a:ext cx="4350028" cy="544003"/>
          </a:xfrm>
        </p:spPr>
        <p:txBody>
          <a:bodyPr anchor="b"/>
          <a:lstStyle>
            <a:lvl1pPr marL="0" indent="0">
              <a:buNone/>
              <a:defRPr sz="24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EE99B0E3-5AE5-0516-27BF-9F246137FE03}"/>
              </a:ext>
            </a:extLst>
          </p:cNvPr>
          <p:cNvSpPr>
            <a:spLocks noGrp="1"/>
          </p:cNvSpPr>
          <p:nvPr>
            <p:ph sz="quarter" idx="4"/>
          </p:nvPr>
        </p:nvSpPr>
        <p:spPr>
          <a:xfrm>
            <a:off x="6546572" y="2774756"/>
            <a:ext cx="4350028" cy="315079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F7B319A7-6048-4735-B2AC-6D6043F1461A}"/>
              </a:ext>
            </a:extLst>
          </p:cNvPr>
          <p:cNvSpPr>
            <a:spLocks noGrp="1"/>
          </p:cNvSpPr>
          <p:nvPr>
            <p:ph type="dt" sz="half" idx="10"/>
          </p:nvPr>
        </p:nvSpPr>
        <p:spPr/>
        <p:txBody>
          <a:bodyPr/>
          <a:lstStyle/>
          <a:p>
            <a:fld id="{5DBDDF98-C922-483F-97E9-3E76B0201B42}" type="datetimeFigureOut">
              <a:rPr lang="en-US" smtClean="0"/>
              <a:t>9/19/2024</a:t>
            </a:fld>
            <a:endParaRPr lang="en-US"/>
          </a:p>
        </p:txBody>
      </p:sp>
      <p:sp>
        <p:nvSpPr>
          <p:cNvPr id="8" name="Footer Placeholder 7">
            <a:extLst>
              <a:ext uri="{FF2B5EF4-FFF2-40B4-BE49-F238E27FC236}">
                <a16:creationId xmlns:a16="http://schemas.microsoft.com/office/drawing/2014/main" id="{6515F875-F23E-D0D2-9115-CD494FDA00B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DB4F88F-F488-D9D5-CF99-AA1750AAFC39}"/>
              </a:ext>
            </a:extLst>
          </p:cNvPr>
          <p:cNvSpPr>
            <a:spLocks noGrp="1"/>
          </p:cNvSpPr>
          <p:nvPr>
            <p:ph type="sldNum" sz="quarter" idx="12"/>
          </p:nvPr>
        </p:nvSpPr>
        <p:spPr/>
        <p:txBody>
          <a:bodyPr/>
          <a:lstStyle/>
          <a:p>
            <a:fld id="{1B8B3671-A306-4A69-8480-FA9BE839245D}" type="slidenum">
              <a:rPr lang="en-US" smtClean="0"/>
              <a:t>‹#›</a:t>
            </a:fld>
            <a:endParaRPr lang="en-US"/>
          </a:p>
        </p:txBody>
      </p:sp>
      <p:cxnSp>
        <p:nvCxnSpPr>
          <p:cNvPr id="13" name="Straight Connector 12">
            <a:extLst>
              <a:ext uri="{FF2B5EF4-FFF2-40B4-BE49-F238E27FC236}">
                <a16:creationId xmlns:a16="http://schemas.microsoft.com/office/drawing/2014/main" id="{B5094593-EFC2-EEEF-74CD-BD00F4132A94}"/>
              </a:ext>
            </a:extLst>
          </p:cNvPr>
          <p:cNvCxnSpPr>
            <a:cxnSpLocks/>
          </p:cNvCxnSpPr>
          <p:nvPr/>
        </p:nvCxnSpPr>
        <p:spPr>
          <a:xfrm>
            <a:off x="6657975" y="2625552"/>
            <a:ext cx="423862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F851F6D-436C-FA47-8CD1-2C10E735764A}"/>
              </a:ext>
            </a:extLst>
          </p:cNvPr>
          <p:cNvCxnSpPr>
            <a:cxnSpLocks/>
          </p:cNvCxnSpPr>
          <p:nvPr/>
        </p:nvCxnSpPr>
        <p:spPr>
          <a:xfrm>
            <a:off x="1403684" y="2625552"/>
            <a:ext cx="424174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02874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D91B86-9261-4E82-EF65-30F78154E2F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A3A5E84-E43B-20AE-E80D-47CB0B07BD7B}"/>
              </a:ext>
            </a:extLst>
          </p:cNvPr>
          <p:cNvSpPr>
            <a:spLocks noGrp="1"/>
          </p:cNvSpPr>
          <p:nvPr>
            <p:ph type="dt" sz="half" idx="10"/>
          </p:nvPr>
        </p:nvSpPr>
        <p:spPr/>
        <p:txBody>
          <a:bodyPr/>
          <a:lstStyle/>
          <a:p>
            <a:fld id="{5DBDDF98-C922-483F-97E9-3E76B0201B42}" type="datetimeFigureOut">
              <a:rPr lang="en-US" smtClean="0"/>
              <a:t>9/19/2024</a:t>
            </a:fld>
            <a:endParaRPr lang="en-US"/>
          </a:p>
        </p:txBody>
      </p:sp>
      <p:sp>
        <p:nvSpPr>
          <p:cNvPr id="4" name="Footer Placeholder 3">
            <a:extLst>
              <a:ext uri="{FF2B5EF4-FFF2-40B4-BE49-F238E27FC236}">
                <a16:creationId xmlns:a16="http://schemas.microsoft.com/office/drawing/2014/main" id="{2AFF5797-14F1-9FEB-247C-0E325AF74D2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5B5D7AF-1489-8F93-4828-0AE784B8BA8F}"/>
              </a:ext>
            </a:extLst>
          </p:cNvPr>
          <p:cNvSpPr>
            <a:spLocks noGrp="1"/>
          </p:cNvSpPr>
          <p:nvPr>
            <p:ph type="sldNum" sz="quarter" idx="12"/>
          </p:nvPr>
        </p:nvSpPr>
        <p:spPr/>
        <p:txBody>
          <a:bodyPr/>
          <a:lstStyle/>
          <a:p>
            <a:fld id="{1B8B3671-A306-4A69-8480-FA9BE839245D}" type="slidenum">
              <a:rPr lang="en-US" smtClean="0"/>
              <a:t>‹#›</a:t>
            </a:fld>
            <a:endParaRPr lang="en-US"/>
          </a:p>
        </p:txBody>
      </p:sp>
    </p:spTree>
    <p:extLst>
      <p:ext uri="{BB962C8B-B14F-4D97-AF65-F5344CB8AC3E}">
        <p14:creationId xmlns:p14="http://schemas.microsoft.com/office/powerpoint/2010/main" val="34284047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B6CAF1C-8901-AE05-E52C-D5B95941055B}"/>
              </a:ext>
            </a:extLst>
          </p:cNvPr>
          <p:cNvSpPr>
            <a:spLocks noGrp="1"/>
          </p:cNvSpPr>
          <p:nvPr>
            <p:ph type="dt" sz="half" idx="10"/>
          </p:nvPr>
        </p:nvSpPr>
        <p:spPr/>
        <p:txBody>
          <a:bodyPr/>
          <a:lstStyle/>
          <a:p>
            <a:fld id="{5DBDDF98-C922-483F-97E9-3E76B0201B42}" type="datetimeFigureOut">
              <a:rPr lang="en-US" smtClean="0"/>
              <a:t>9/19/2024</a:t>
            </a:fld>
            <a:endParaRPr lang="en-US"/>
          </a:p>
        </p:txBody>
      </p:sp>
      <p:sp>
        <p:nvSpPr>
          <p:cNvPr id="3" name="Footer Placeholder 2">
            <a:extLst>
              <a:ext uri="{FF2B5EF4-FFF2-40B4-BE49-F238E27FC236}">
                <a16:creationId xmlns:a16="http://schemas.microsoft.com/office/drawing/2014/main" id="{E1CD4F90-2973-4FE2-6C2C-5C2AC5C5A8F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D50414B-A7EC-0C14-EFD2-29C5582CC184}"/>
              </a:ext>
            </a:extLst>
          </p:cNvPr>
          <p:cNvSpPr>
            <a:spLocks noGrp="1"/>
          </p:cNvSpPr>
          <p:nvPr>
            <p:ph type="sldNum" sz="quarter" idx="12"/>
          </p:nvPr>
        </p:nvSpPr>
        <p:spPr/>
        <p:txBody>
          <a:bodyPr/>
          <a:lstStyle/>
          <a:p>
            <a:fld id="{1B8B3671-A306-4A69-8480-FA9BE839245D}" type="slidenum">
              <a:rPr lang="en-US" smtClean="0"/>
              <a:t>‹#›</a:t>
            </a:fld>
            <a:endParaRPr lang="en-US"/>
          </a:p>
        </p:txBody>
      </p:sp>
    </p:spTree>
    <p:extLst>
      <p:ext uri="{BB962C8B-B14F-4D97-AF65-F5344CB8AC3E}">
        <p14:creationId xmlns:p14="http://schemas.microsoft.com/office/powerpoint/2010/main" val="28469721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E378C7-A764-C5E4-A6A4-DC5B1B3537FB}"/>
              </a:ext>
            </a:extLst>
          </p:cNvPr>
          <p:cNvSpPr>
            <a:spLocks noGrp="1"/>
          </p:cNvSpPr>
          <p:nvPr>
            <p:ph type="title"/>
          </p:nvPr>
        </p:nvSpPr>
        <p:spPr>
          <a:xfrm>
            <a:off x="1306484" y="1306484"/>
            <a:ext cx="3932237" cy="2122516"/>
          </a:xfrm>
        </p:spPr>
        <p:txBody>
          <a:bodyPr anchor="t">
            <a:normAutofit/>
          </a:bodyPr>
          <a:lstStyle>
            <a:lvl1pPr>
              <a:defRPr sz="2400"/>
            </a:lvl1pPr>
          </a:lstStyle>
          <a:p>
            <a:r>
              <a:rPr lang="en-US" dirty="0"/>
              <a:t>Click to edit Master title style</a:t>
            </a:r>
          </a:p>
        </p:txBody>
      </p:sp>
      <p:sp>
        <p:nvSpPr>
          <p:cNvPr id="3" name="Content Placeholder 2">
            <a:extLst>
              <a:ext uri="{FF2B5EF4-FFF2-40B4-BE49-F238E27FC236}">
                <a16:creationId xmlns:a16="http://schemas.microsoft.com/office/drawing/2014/main" id="{27DFE178-4B5D-413B-6583-AB81E8D04180}"/>
              </a:ext>
            </a:extLst>
          </p:cNvPr>
          <p:cNvSpPr>
            <a:spLocks noGrp="1"/>
          </p:cNvSpPr>
          <p:nvPr>
            <p:ph idx="1"/>
          </p:nvPr>
        </p:nvSpPr>
        <p:spPr>
          <a:xfrm>
            <a:off x="6096000" y="1312026"/>
            <a:ext cx="5143500" cy="4565651"/>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8DB92F6D-71AB-9630-9DBE-46041C50C79A}"/>
              </a:ext>
            </a:extLst>
          </p:cNvPr>
          <p:cNvSpPr>
            <a:spLocks noGrp="1"/>
          </p:cNvSpPr>
          <p:nvPr>
            <p:ph type="body" sz="half" idx="2"/>
          </p:nvPr>
        </p:nvSpPr>
        <p:spPr>
          <a:xfrm>
            <a:off x="1306484" y="3428999"/>
            <a:ext cx="3932237" cy="2133601"/>
          </a:xfrm>
        </p:spPr>
        <p:txBody>
          <a:bodyPr anchor="b">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80FEAAD1-C919-6E2E-32D2-E199025FB8F9}"/>
              </a:ext>
            </a:extLst>
          </p:cNvPr>
          <p:cNvSpPr>
            <a:spLocks noGrp="1"/>
          </p:cNvSpPr>
          <p:nvPr>
            <p:ph type="dt" sz="half" idx="10"/>
          </p:nvPr>
        </p:nvSpPr>
        <p:spPr/>
        <p:txBody>
          <a:bodyPr/>
          <a:lstStyle/>
          <a:p>
            <a:fld id="{5DBDDF98-C922-483F-97E9-3E76B0201B42}" type="datetimeFigureOut">
              <a:rPr lang="en-US" smtClean="0"/>
              <a:t>9/19/2024</a:t>
            </a:fld>
            <a:endParaRPr lang="en-US"/>
          </a:p>
        </p:txBody>
      </p:sp>
      <p:sp>
        <p:nvSpPr>
          <p:cNvPr id="6" name="Footer Placeholder 5">
            <a:extLst>
              <a:ext uri="{FF2B5EF4-FFF2-40B4-BE49-F238E27FC236}">
                <a16:creationId xmlns:a16="http://schemas.microsoft.com/office/drawing/2014/main" id="{5288B5D8-E15B-BE38-2A89-BD0F02E1A04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67ECC26-B78C-4CBD-6883-97E80D3E5165}"/>
              </a:ext>
            </a:extLst>
          </p:cNvPr>
          <p:cNvSpPr>
            <a:spLocks noGrp="1"/>
          </p:cNvSpPr>
          <p:nvPr>
            <p:ph type="sldNum" sz="quarter" idx="12"/>
          </p:nvPr>
        </p:nvSpPr>
        <p:spPr/>
        <p:txBody>
          <a:bodyPr/>
          <a:lstStyle/>
          <a:p>
            <a:fld id="{1B8B3671-A306-4A69-8480-FA9BE839245D}" type="slidenum">
              <a:rPr lang="en-US" smtClean="0"/>
              <a:t>‹#›</a:t>
            </a:fld>
            <a:endParaRPr lang="en-US"/>
          </a:p>
        </p:txBody>
      </p:sp>
    </p:spTree>
    <p:extLst>
      <p:ext uri="{BB962C8B-B14F-4D97-AF65-F5344CB8AC3E}">
        <p14:creationId xmlns:p14="http://schemas.microsoft.com/office/powerpoint/2010/main" val="37084734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A04EAA-30F7-390A-C77C-2E5BD8218BC0}"/>
              </a:ext>
            </a:extLst>
          </p:cNvPr>
          <p:cNvSpPr>
            <a:spLocks noGrp="1"/>
          </p:cNvSpPr>
          <p:nvPr>
            <p:ph type="title"/>
          </p:nvPr>
        </p:nvSpPr>
        <p:spPr>
          <a:xfrm>
            <a:off x="1306484" y="1307185"/>
            <a:ext cx="3932237" cy="2121813"/>
          </a:xfrm>
        </p:spPr>
        <p:txBody>
          <a:bodyPr anchor="t">
            <a:normAutofit/>
          </a:bodyPr>
          <a:lstStyle>
            <a:lvl1pPr>
              <a:defRPr sz="2400"/>
            </a:lvl1pPr>
          </a:lstStyle>
          <a:p>
            <a:r>
              <a:rPr lang="en-US" dirty="0"/>
              <a:t>Click to edit Master title style</a:t>
            </a:r>
          </a:p>
        </p:txBody>
      </p:sp>
      <p:sp>
        <p:nvSpPr>
          <p:cNvPr id="3" name="Picture Placeholder 2">
            <a:extLst>
              <a:ext uri="{FF2B5EF4-FFF2-40B4-BE49-F238E27FC236}">
                <a16:creationId xmlns:a16="http://schemas.microsoft.com/office/drawing/2014/main" id="{513A1C34-81AC-D534-67B1-42721228935F}"/>
              </a:ext>
            </a:extLst>
          </p:cNvPr>
          <p:cNvSpPr>
            <a:spLocks noGrp="1"/>
          </p:cNvSpPr>
          <p:nvPr>
            <p:ph type="pic" idx="1"/>
          </p:nvPr>
        </p:nvSpPr>
        <p:spPr>
          <a:xfrm>
            <a:off x="5857702" y="1307186"/>
            <a:ext cx="5038898" cy="459831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0E1012D-3524-26C6-64C1-8CE6E7A9A29B}"/>
              </a:ext>
            </a:extLst>
          </p:cNvPr>
          <p:cNvSpPr>
            <a:spLocks noGrp="1"/>
          </p:cNvSpPr>
          <p:nvPr>
            <p:ph type="body" sz="half" idx="2"/>
          </p:nvPr>
        </p:nvSpPr>
        <p:spPr>
          <a:xfrm>
            <a:off x="1306484" y="3428999"/>
            <a:ext cx="3932237" cy="2133601"/>
          </a:xfrm>
        </p:spPr>
        <p:txBody>
          <a:bodyPr anchor="b">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7E8FA6D7-1BE0-F14D-A2F7-4836180BC3B9}"/>
              </a:ext>
            </a:extLst>
          </p:cNvPr>
          <p:cNvSpPr>
            <a:spLocks noGrp="1"/>
          </p:cNvSpPr>
          <p:nvPr>
            <p:ph type="dt" sz="half" idx="10"/>
          </p:nvPr>
        </p:nvSpPr>
        <p:spPr/>
        <p:txBody>
          <a:bodyPr/>
          <a:lstStyle/>
          <a:p>
            <a:fld id="{5DBDDF98-C922-483F-97E9-3E76B0201B42}" type="datetimeFigureOut">
              <a:rPr lang="en-US" smtClean="0"/>
              <a:t>9/19/2024</a:t>
            </a:fld>
            <a:endParaRPr lang="en-US"/>
          </a:p>
        </p:txBody>
      </p:sp>
      <p:sp>
        <p:nvSpPr>
          <p:cNvPr id="6" name="Footer Placeholder 5">
            <a:extLst>
              <a:ext uri="{FF2B5EF4-FFF2-40B4-BE49-F238E27FC236}">
                <a16:creationId xmlns:a16="http://schemas.microsoft.com/office/drawing/2014/main" id="{0556B5AC-3F20-FDC1-D579-7C4C6B4ED03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E074ACA-1D54-81FA-70B1-31AB3011B3C6}"/>
              </a:ext>
            </a:extLst>
          </p:cNvPr>
          <p:cNvSpPr>
            <a:spLocks noGrp="1"/>
          </p:cNvSpPr>
          <p:nvPr>
            <p:ph type="sldNum" sz="quarter" idx="12"/>
          </p:nvPr>
        </p:nvSpPr>
        <p:spPr/>
        <p:txBody>
          <a:bodyPr/>
          <a:lstStyle/>
          <a:p>
            <a:fld id="{1B8B3671-A306-4A69-8480-FA9BE839245D}" type="slidenum">
              <a:rPr lang="en-US" smtClean="0"/>
              <a:t>‹#›</a:t>
            </a:fld>
            <a:endParaRPr lang="en-US"/>
          </a:p>
        </p:txBody>
      </p:sp>
    </p:spTree>
    <p:extLst>
      <p:ext uri="{BB962C8B-B14F-4D97-AF65-F5344CB8AC3E}">
        <p14:creationId xmlns:p14="http://schemas.microsoft.com/office/powerpoint/2010/main" val="22136886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6792104-6F24-CD50-F55E-22A55084DDC9}"/>
              </a:ext>
            </a:extLst>
          </p:cNvPr>
          <p:cNvSpPr>
            <a:spLocks noGrp="1"/>
          </p:cNvSpPr>
          <p:nvPr>
            <p:ph type="title"/>
          </p:nvPr>
        </p:nvSpPr>
        <p:spPr>
          <a:xfrm>
            <a:off x="1295400" y="842963"/>
            <a:ext cx="9601200" cy="1309687"/>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2D1059CB-D00E-398D-E4D9-59792FC40A4C}"/>
              </a:ext>
            </a:extLst>
          </p:cNvPr>
          <p:cNvSpPr>
            <a:spLocks noGrp="1"/>
          </p:cNvSpPr>
          <p:nvPr>
            <p:ph type="body" idx="1"/>
          </p:nvPr>
        </p:nvSpPr>
        <p:spPr>
          <a:xfrm>
            <a:off x="1295400" y="2262188"/>
            <a:ext cx="9601200" cy="364331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F8DFBC38-D897-7CBE-AC89-A95A2222D7C8}"/>
              </a:ext>
            </a:extLst>
          </p:cNvPr>
          <p:cNvSpPr>
            <a:spLocks noGrp="1"/>
          </p:cNvSpPr>
          <p:nvPr>
            <p:ph type="dt" sz="half" idx="2"/>
          </p:nvPr>
        </p:nvSpPr>
        <p:spPr>
          <a:xfrm>
            <a:off x="847726" y="6199188"/>
            <a:ext cx="2743200" cy="365125"/>
          </a:xfrm>
          <a:prstGeom prst="rect">
            <a:avLst/>
          </a:prstGeom>
        </p:spPr>
        <p:txBody>
          <a:bodyPr vert="horz" lIns="91440" tIns="45720" rIns="91440" bIns="45720" rtlCol="0" anchor="ctr"/>
          <a:lstStyle>
            <a:lvl1pPr algn="l">
              <a:defRPr sz="1050">
                <a:solidFill>
                  <a:schemeClr val="tx1"/>
                </a:solidFill>
                <a:latin typeface="+mj-lt"/>
              </a:defRPr>
            </a:lvl1pPr>
          </a:lstStyle>
          <a:p>
            <a:fld id="{5DBDDF98-C922-483F-97E9-3E76B0201B42}" type="datetimeFigureOut">
              <a:rPr lang="en-US" smtClean="0"/>
              <a:pPr/>
              <a:t>9/19/2024</a:t>
            </a:fld>
            <a:endParaRPr lang="en-US"/>
          </a:p>
        </p:txBody>
      </p:sp>
      <p:sp>
        <p:nvSpPr>
          <p:cNvPr id="5" name="Footer Placeholder 4">
            <a:extLst>
              <a:ext uri="{FF2B5EF4-FFF2-40B4-BE49-F238E27FC236}">
                <a16:creationId xmlns:a16="http://schemas.microsoft.com/office/drawing/2014/main" id="{E6728008-2A03-D518-4A75-30816EB0D198}"/>
              </a:ext>
            </a:extLst>
          </p:cNvPr>
          <p:cNvSpPr>
            <a:spLocks noGrp="1"/>
          </p:cNvSpPr>
          <p:nvPr>
            <p:ph type="ftr" sz="quarter" idx="3"/>
          </p:nvPr>
        </p:nvSpPr>
        <p:spPr>
          <a:xfrm>
            <a:off x="7286625" y="6199188"/>
            <a:ext cx="3409951" cy="365125"/>
          </a:xfrm>
          <a:prstGeom prst="rect">
            <a:avLst/>
          </a:prstGeom>
        </p:spPr>
        <p:txBody>
          <a:bodyPr vert="horz" lIns="91440" tIns="45720" rIns="91440" bIns="45720" rtlCol="0" anchor="ctr"/>
          <a:lstStyle>
            <a:lvl1pPr algn="r">
              <a:defRPr sz="1050">
                <a:solidFill>
                  <a:schemeClr val="tx1"/>
                </a:solidFill>
                <a:latin typeface="+mj-lt"/>
              </a:defRPr>
            </a:lvl1pPr>
          </a:lstStyle>
          <a:p>
            <a:endParaRPr lang="en-US" dirty="0"/>
          </a:p>
        </p:txBody>
      </p:sp>
      <p:sp>
        <p:nvSpPr>
          <p:cNvPr id="6" name="Slide Number Placeholder 5">
            <a:extLst>
              <a:ext uri="{FF2B5EF4-FFF2-40B4-BE49-F238E27FC236}">
                <a16:creationId xmlns:a16="http://schemas.microsoft.com/office/drawing/2014/main" id="{F3691D49-2BD8-1C36-B43A-CF2F9177769B}"/>
              </a:ext>
            </a:extLst>
          </p:cNvPr>
          <p:cNvSpPr>
            <a:spLocks noGrp="1"/>
          </p:cNvSpPr>
          <p:nvPr>
            <p:ph type="sldNum" sz="quarter" idx="4"/>
          </p:nvPr>
        </p:nvSpPr>
        <p:spPr>
          <a:xfrm>
            <a:off x="10728107" y="6199188"/>
            <a:ext cx="619125" cy="365125"/>
          </a:xfrm>
          <a:prstGeom prst="rect">
            <a:avLst/>
          </a:prstGeom>
        </p:spPr>
        <p:txBody>
          <a:bodyPr vert="horz" lIns="91440" tIns="45720" rIns="91440" bIns="45720" rtlCol="0" anchor="ctr"/>
          <a:lstStyle>
            <a:lvl1pPr algn="r">
              <a:defRPr sz="1050">
                <a:solidFill>
                  <a:schemeClr val="tx1"/>
                </a:solidFill>
                <a:latin typeface="+mj-lt"/>
              </a:defRPr>
            </a:lvl1pPr>
          </a:lstStyle>
          <a:p>
            <a:fld id="{1B8B3671-A306-4A69-8480-FA9BE839245D}" type="slidenum">
              <a:rPr lang="en-US" smtClean="0"/>
              <a:pPr/>
              <a:t>‹#›</a:t>
            </a:fld>
            <a:endParaRPr lang="en-US"/>
          </a:p>
        </p:txBody>
      </p:sp>
    </p:spTree>
    <p:extLst>
      <p:ext uri="{BB962C8B-B14F-4D97-AF65-F5344CB8AC3E}">
        <p14:creationId xmlns:p14="http://schemas.microsoft.com/office/powerpoint/2010/main" val="440310842"/>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Lst>
  <p:txStyles>
    <p:titleStyle>
      <a:lvl1pPr algn="l" defTabSz="914400" rtl="0" eaLnBrk="1" latinLnBrk="0" hangingPunct="1">
        <a:lnSpc>
          <a:spcPct val="120000"/>
        </a:lnSpc>
        <a:spcBef>
          <a:spcPct val="0"/>
        </a:spcBef>
        <a:buNone/>
        <a:defRPr sz="2800" kern="1200" cap="all" spc="500"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475488"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2pPr>
      <a:lvl3pPr marL="694944"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914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4pPr>
      <a:lvl5pPr marL="1152144"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tmp"/><Relationship Id="rId2" Type="http://schemas.openxmlformats.org/officeDocument/2006/relationships/image" Target="../media/image11.tmp"/><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4.tmp"/><Relationship Id="rId2" Type="http://schemas.openxmlformats.org/officeDocument/2006/relationships/image" Target="../media/image13.tmp"/><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6.tmp"/><Relationship Id="rId2" Type="http://schemas.openxmlformats.org/officeDocument/2006/relationships/image" Target="../media/image15.tmp"/><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tmp"/><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20.tmp"/><Relationship Id="rId2" Type="http://schemas.openxmlformats.org/officeDocument/2006/relationships/image" Target="../media/image19.tmp"/><Relationship Id="rId1" Type="http://schemas.openxmlformats.org/officeDocument/2006/relationships/slideLayout" Target="../slideLayouts/slideLayout4.xml"/><Relationship Id="rId4" Type="http://schemas.openxmlformats.org/officeDocument/2006/relationships/image" Target="../media/image21.tmp"/></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jp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4.jp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26.jp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A31384CA-BBDF-78EA-C1B6-7C26234E0B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97081EE3-B6BE-9584-F5AF-E5F6484DA7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9" cy="6858000"/>
          </a:xfrm>
          <a:prstGeom prst="rect">
            <a:avLst/>
          </a:prstGeom>
          <a:solidFill>
            <a:srgbClr val="000000"/>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esthetic liquid watercolor and ink">
            <a:extLst>
              <a:ext uri="{FF2B5EF4-FFF2-40B4-BE49-F238E27FC236}">
                <a16:creationId xmlns:a16="http://schemas.microsoft.com/office/drawing/2014/main" id="{94D3A543-4377-CBAC-7640-C84940422AAE}"/>
              </a:ext>
            </a:extLst>
          </p:cNvPr>
          <p:cNvPicPr>
            <a:picLocks noChangeAspect="1"/>
          </p:cNvPicPr>
          <p:nvPr/>
        </p:nvPicPr>
        <p:blipFill>
          <a:blip r:embed="rId2">
            <a:alphaModFix amt="60000"/>
          </a:blip>
          <a:srcRect t="2697" b="5839"/>
          <a:stretch/>
        </p:blipFill>
        <p:spPr>
          <a:xfrm>
            <a:off x="20" y="10"/>
            <a:ext cx="12191978" cy="6857990"/>
          </a:xfrm>
          <a:prstGeom prst="rect">
            <a:avLst/>
          </a:prstGeom>
        </p:spPr>
      </p:pic>
      <p:sp>
        <p:nvSpPr>
          <p:cNvPr id="31" name="Freeform: Shape 30">
            <a:extLst>
              <a:ext uri="{FF2B5EF4-FFF2-40B4-BE49-F238E27FC236}">
                <a16:creationId xmlns:a16="http://schemas.microsoft.com/office/drawing/2014/main" id="{41A03FE5-7938-1573-2D18-E168CC7C0A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6782305" y="952500"/>
            <a:ext cx="4457195" cy="4953000"/>
          </a:xfrm>
          <a:custGeom>
            <a:avLst/>
            <a:gdLst>
              <a:gd name="connsiteX0" fmla="*/ 0 w 9985794"/>
              <a:gd name="connsiteY0" fmla="*/ 0 h 4920343"/>
              <a:gd name="connsiteX1" fmla="*/ 9985794 w 9985794"/>
              <a:gd name="connsiteY1" fmla="*/ 0 h 4920343"/>
              <a:gd name="connsiteX2" fmla="*/ 9985794 w 9985794"/>
              <a:gd name="connsiteY2" fmla="*/ 4920343 h 4920343"/>
              <a:gd name="connsiteX3" fmla="*/ 0 w 9985794"/>
              <a:gd name="connsiteY3" fmla="*/ 4920343 h 4920343"/>
              <a:gd name="connsiteX4" fmla="*/ 0 w 9985794"/>
              <a:gd name="connsiteY4" fmla="*/ 4119525 h 4920343"/>
              <a:gd name="connsiteX5" fmla="*/ 4905554 w 9985794"/>
              <a:gd name="connsiteY5" fmla="*/ 4119525 h 4920343"/>
              <a:gd name="connsiteX6" fmla="*/ 4905554 w 9985794"/>
              <a:gd name="connsiteY6" fmla="*/ 1451087 h 4920343"/>
              <a:gd name="connsiteX7" fmla="*/ 0 w 9985794"/>
              <a:gd name="connsiteY7" fmla="*/ 1451087 h 4920343"/>
              <a:gd name="connsiteX0" fmla="*/ 4905554 w 9985794"/>
              <a:gd name="connsiteY0" fmla="*/ 4119525 h 4920343"/>
              <a:gd name="connsiteX1" fmla="*/ 4905554 w 9985794"/>
              <a:gd name="connsiteY1" fmla="*/ 1451087 h 4920343"/>
              <a:gd name="connsiteX2" fmla="*/ 0 w 9985794"/>
              <a:gd name="connsiteY2" fmla="*/ 1451087 h 4920343"/>
              <a:gd name="connsiteX3" fmla="*/ 0 w 9985794"/>
              <a:gd name="connsiteY3" fmla="*/ 0 h 4920343"/>
              <a:gd name="connsiteX4" fmla="*/ 9985794 w 9985794"/>
              <a:gd name="connsiteY4" fmla="*/ 0 h 4920343"/>
              <a:gd name="connsiteX5" fmla="*/ 9985794 w 9985794"/>
              <a:gd name="connsiteY5" fmla="*/ 4920343 h 4920343"/>
              <a:gd name="connsiteX6" fmla="*/ 0 w 9985794"/>
              <a:gd name="connsiteY6" fmla="*/ 4920343 h 4920343"/>
              <a:gd name="connsiteX7" fmla="*/ 0 w 9985794"/>
              <a:gd name="connsiteY7" fmla="*/ 4119525 h 4920343"/>
              <a:gd name="connsiteX8" fmla="*/ 4996994 w 9985794"/>
              <a:gd name="connsiteY8" fmla="*/ 4210965 h 4920343"/>
              <a:gd name="connsiteX0" fmla="*/ 4905554 w 9985794"/>
              <a:gd name="connsiteY0" fmla="*/ 4119525 h 4920343"/>
              <a:gd name="connsiteX1" fmla="*/ 4905554 w 9985794"/>
              <a:gd name="connsiteY1" fmla="*/ 1451087 h 4920343"/>
              <a:gd name="connsiteX2" fmla="*/ 0 w 9985794"/>
              <a:gd name="connsiteY2" fmla="*/ 1451087 h 4920343"/>
              <a:gd name="connsiteX3" fmla="*/ 0 w 9985794"/>
              <a:gd name="connsiteY3" fmla="*/ 0 h 4920343"/>
              <a:gd name="connsiteX4" fmla="*/ 9985794 w 9985794"/>
              <a:gd name="connsiteY4" fmla="*/ 0 h 4920343"/>
              <a:gd name="connsiteX5" fmla="*/ 9985794 w 9985794"/>
              <a:gd name="connsiteY5" fmla="*/ 4920343 h 4920343"/>
              <a:gd name="connsiteX6" fmla="*/ 0 w 9985794"/>
              <a:gd name="connsiteY6" fmla="*/ 4920343 h 4920343"/>
              <a:gd name="connsiteX7" fmla="*/ 0 w 9985794"/>
              <a:gd name="connsiteY7" fmla="*/ 4119525 h 4920343"/>
              <a:gd name="connsiteX0" fmla="*/ 4905554 w 9985794"/>
              <a:gd name="connsiteY0" fmla="*/ 1451087 h 4920343"/>
              <a:gd name="connsiteX1" fmla="*/ 0 w 9985794"/>
              <a:gd name="connsiteY1" fmla="*/ 1451087 h 4920343"/>
              <a:gd name="connsiteX2" fmla="*/ 0 w 9985794"/>
              <a:gd name="connsiteY2" fmla="*/ 0 h 4920343"/>
              <a:gd name="connsiteX3" fmla="*/ 9985794 w 9985794"/>
              <a:gd name="connsiteY3" fmla="*/ 0 h 4920343"/>
              <a:gd name="connsiteX4" fmla="*/ 9985794 w 9985794"/>
              <a:gd name="connsiteY4" fmla="*/ 4920343 h 4920343"/>
              <a:gd name="connsiteX5" fmla="*/ 0 w 9985794"/>
              <a:gd name="connsiteY5" fmla="*/ 4920343 h 4920343"/>
              <a:gd name="connsiteX6" fmla="*/ 0 w 9985794"/>
              <a:gd name="connsiteY6" fmla="*/ 4119525 h 4920343"/>
              <a:gd name="connsiteX0" fmla="*/ 0 w 9985794"/>
              <a:gd name="connsiteY0" fmla="*/ 1451087 h 4920343"/>
              <a:gd name="connsiteX1" fmla="*/ 0 w 9985794"/>
              <a:gd name="connsiteY1" fmla="*/ 0 h 4920343"/>
              <a:gd name="connsiteX2" fmla="*/ 9985794 w 9985794"/>
              <a:gd name="connsiteY2" fmla="*/ 0 h 4920343"/>
              <a:gd name="connsiteX3" fmla="*/ 9985794 w 9985794"/>
              <a:gd name="connsiteY3" fmla="*/ 4920343 h 4920343"/>
              <a:gd name="connsiteX4" fmla="*/ 0 w 9985794"/>
              <a:gd name="connsiteY4" fmla="*/ 4920343 h 4920343"/>
              <a:gd name="connsiteX5" fmla="*/ 0 w 9985794"/>
              <a:gd name="connsiteY5" fmla="*/ 4119525 h 4920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85794" h="4920343">
                <a:moveTo>
                  <a:pt x="0" y="1451087"/>
                </a:moveTo>
                <a:lnTo>
                  <a:pt x="0" y="0"/>
                </a:lnTo>
                <a:lnTo>
                  <a:pt x="9985794" y="0"/>
                </a:lnTo>
                <a:lnTo>
                  <a:pt x="9985794" y="4920343"/>
                </a:lnTo>
                <a:lnTo>
                  <a:pt x="0" y="4920343"/>
                </a:lnTo>
                <a:lnTo>
                  <a:pt x="0" y="4119525"/>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B3FC31BC-F70C-35EB-EB1E-FCDA1C83A5E2}"/>
              </a:ext>
            </a:extLst>
          </p:cNvPr>
          <p:cNvSpPr>
            <a:spLocks noGrp="1"/>
          </p:cNvSpPr>
          <p:nvPr>
            <p:ph type="ctrTitle"/>
          </p:nvPr>
        </p:nvSpPr>
        <p:spPr>
          <a:xfrm>
            <a:off x="7375712" y="2033018"/>
            <a:ext cx="4115702" cy="2116348"/>
          </a:xfrm>
          <a:noFill/>
        </p:spPr>
        <p:txBody>
          <a:bodyPr anchor="ctr">
            <a:normAutofit/>
          </a:bodyPr>
          <a:lstStyle/>
          <a:p>
            <a:pPr algn="r">
              <a:lnSpc>
                <a:spcPct val="110000"/>
              </a:lnSpc>
            </a:pPr>
            <a:r>
              <a:rPr lang="en-US" sz="1000" b="1">
                <a:solidFill>
                  <a:srgbClr val="FFFFFF"/>
                </a:solidFill>
              </a:rPr>
              <a:t>Group 7</a:t>
            </a:r>
            <a:br>
              <a:rPr lang="en-US" sz="1000">
                <a:solidFill>
                  <a:srgbClr val="FFFFFF"/>
                </a:solidFill>
              </a:rPr>
            </a:br>
            <a:r>
              <a:rPr lang="en-US" sz="1000">
                <a:solidFill>
                  <a:srgbClr val="FFFFFF"/>
                </a:solidFill>
              </a:rPr>
              <a:t>Saima Sano, </a:t>
            </a:r>
            <a:br>
              <a:rPr lang="en-US" sz="1000">
                <a:solidFill>
                  <a:srgbClr val="FFFFFF"/>
                </a:solidFill>
              </a:rPr>
            </a:br>
            <a:r>
              <a:rPr lang="en-US" sz="1000">
                <a:solidFill>
                  <a:srgbClr val="FFFFFF"/>
                </a:solidFill>
              </a:rPr>
              <a:t>Zaid,</a:t>
            </a:r>
            <a:br>
              <a:rPr lang="en-US" sz="1000">
                <a:solidFill>
                  <a:srgbClr val="FFFFFF"/>
                </a:solidFill>
              </a:rPr>
            </a:br>
            <a:r>
              <a:rPr lang="en-US" sz="1000">
                <a:solidFill>
                  <a:srgbClr val="FFFFFF"/>
                </a:solidFill>
              </a:rPr>
              <a:t> Alisha D. Rush, Moahammed Farooq Abdullah</a:t>
            </a:r>
            <a:br>
              <a:rPr lang="en-US" sz="1000">
                <a:solidFill>
                  <a:srgbClr val="FFFFFF"/>
                </a:solidFill>
              </a:rPr>
            </a:br>
            <a:br>
              <a:rPr lang="en-US" sz="1000">
                <a:solidFill>
                  <a:srgbClr val="FFFFFF"/>
                </a:solidFill>
              </a:rPr>
            </a:br>
            <a:r>
              <a:rPr lang="en-US" sz="1000" b="1">
                <a:solidFill>
                  <a:srgbClr val="FFFFFF"/>
                </a:solidFill>
              </a:rPr>
              <a:t>ITAI-1378 Comp Vision</a:t>
            </a:r>
            <a:br>
              <a:rPr lang="en-US" sz="1000">
                <a:solidFill>
                  <a:srgbClr val="FFFFFF"/>
                </a:solidFill>
              </a:rPr>
            </a:br>
            <a:br>
              <a:rPr lang="en-US" sz="1000">
                <a:solidFill>
                  <a:srgbClr val="FFFFFF"/>
                </a:solidFill>
              </a:rPr>
            </a:br>
            <a:r>
              <a:rPr lang="en-US" sz="1000" b="1">
                <a:solidFill>
                  <a:srgbClr val="FFFFFF"/>
                </a:solidFill>
              </a:rPr>
              <a:t>Patricia Mcmanas</a:t>
            </a:r>
          </a:p>
        </p:txBody>
      </p:sp>
      <p:sp>
        <p:nvSpPr>
          <p:cNvPr id="3" name="Subtitle 2">
            <a:extLst>
              <a:ext uri="{FF2B5EF4-FFF2-40B4-BE49-F238E27FC236}">
                <a16:creationId xmlns:a16="http://schemas.microsoft.com/office/drawing/2014/main" id="{11B2EE4A-8657-70C4-B4D2-45E600CEDB89}"/>
              </a:ext>
            </a:extLst>
          </p:cNvPr>
          <p:cNvSpPr>
            <a:spLocks noGrp="1"/>
          </p:cNvSpPr>
          <p:nvPr>
            <p:ph type="subTitle" idx="1"/>
          </p:nvPr>
        </p:nvSpPr>
        <p:spPr>
          <a:xfrm>
            <a:off x="7375713" y="4497355"/>
            <a:ext cx="3354752" cy="945063"/>
          </a:xfrm>
          <a:noFill/>
        </p:spPr>
        <p:txBody>
          <a:bodyPr anchor="b">
            <a:normAutofit/>
          </a:bodyPr>
          <a:lstStyle/>
          <a:p>
            <a:pPr algn="r"/>
            <a:r>
              <a:rPr lang="en-US" dirty="0">
                <a:solidFill>
                  <a:srgbClr val="FFFFFF"/>
                </a:solidFill>
                <a:latin typeface="Baguet Script" panose="00000500000000000000" pitchFamily="2" charset="0"/>
              </a:rPr>
              <a:t>Land of Image Enhancement</a:t>
            </a:r>
            <a:endParaRPr lang="en-US">
              <a:solidFill>
                <a:srgbClr val="FFFFFF"/>
              </a:solidFill>
              <a:latin typeface="Baguet Script" panose="00000500000000000000" pitchFamily="2" charset="0"/>
            </a:endParaRPr>
          </a:p>
          <a:p>
            <a:pPr algn="r"/>
            <a:r>
              <a:rPr lang="en-US" dirty="0">
                <a:solidFill>
                  <a:srgbClr val="FFFFFF"/>
                </a:solidFill>
                <a:latin typeface="Baguet Script" panose="00000500000000000000" pitchFamily="2" charset="0"/>
              </a:rPr>
              <a:t>Challenge 2</a:t>
            </a:r>
            <a:endParaRPr lang="en-US">
              <a:solidFill>
                <a:srgbClr val="FFFFFF"/>
              </a:solidFill>
              <a:latin typeface="Baguet Script" panose="00000500000000000000" pitchFamily="2" charset="0"/>
            </a:endParaRPr>
          </a:p>
        </p:txBody>
      </p:sp>
    </p:spTree>
    <p:extLst>
      <p:ext uri="{BB962C8B-B14F-4D97-AF65-F5344CB8AC3E}">
        <p14:creationId xmlns:p14="http://schemas.microsoft.com/office/powerpoint/2010/main" val="28405329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49426C-28C4-1EF2-6807-9E322927D389}"/>
              </a:ext>
            </a:extLst>
          </p:cNvPr>
          <p:cNvSpPr>
            <a:spLocks noGrp="1"/>
          </p:cNvSpPr>
          <p:nvPr>
            <p:ph type="title"/>
          </p:nvPr>
        </p:nvSpPr>
        <p:spPr/>
        <p:txBody>
          <a:bodyPr/>
          <a:lstStyle/>
          <a:p>
            <a:r>
              <a:rPr lang="en-US" dirty="0"/>
              <a:t>Image Enhancement </a:t>
            </a:r>
            <a:r>
              <a:rPr lang="en-US"/>
              <a:t>through Python</a:t>
            </a:r>
          </a:p>
        </p:txBody>
      </p:sp>
      <p:pic>
        <p:nvPicPr>
          <p:cNvPr id="7" name="Content Placeholder 6" descr="A screenshot of a computer program&#10;&#10;Description automatically generated">
            <a:extLst>
              <a:ext uri="{FF2B5EF4-FFF2-40B4-BE49-F238E27FC236}">
                <a16:creationId xmlns:a16="http://schemas.microsoft.com/office/drawing/2014/main" id="{E55E0060-5201-9CB4-75FC-098BCF7B21D0}"/>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295400" y="2386926"/>
            <a:ext cx="4349750" cy="3403361"/>
          </a:xfrm>
        </p:spPr>
      </p:pic>
      <p:pic>
        <p:nvPicPr>
          <p:cNvPr id="9" name="Content Placeholder 8" descr="A bouquet of flowers on a table&#10;&#10;Description automatically generated">
            <a:extLst>
              <a:ext uri="{FF2B5EF4-FFF2-40B4-BE49-F238E27FC236}">
                <a16:creationId xmlns:a16="http://schemas.microsoft.com/office/drawing/2014/main" id="{C64B5F8B-58DF-2026-7C35-CA553CBCFF8E}"/>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546850" y="2386926"/>
            <a:ext cx="4349750" cy="3403361"/>
          </a:xfrm>
        </p:spPr>
      </p:pic>
      <p:sp>
        <p:nvSpPr>
          <p:cNvPr id="3" name="TextBox 2">
            <a:extLst>
              <a:ext uri="{FF2B5EF4-FFF2-40B4-BE49-F238E27FC236}">
                <a16:creationId xmlns:a16="http://schemas.microsoft.com/office/drawing/2014/main" id="{ABF5A8FB-7B78-92B8-8EF8-721C08E6371C}"/>
              </a:ext>
            </a:extLst>
          </p:cNvPr>
          <p:cNvSpPr txBox="1"/>
          <p:nvPr/>
        </p:nvSpPr>
        <p:spPr>
          <a:xfrm>
            <a:off x="9759077" y="6596390"/>
            <a:ext cx="2432923" cy="261610"/>
          </a:xfrm>
          <a:prstGeom prst="rect">
            <a:avLst/>
          </a:prstGeom>
          <a:noFill/>
        </p:spPr>
        <p:txBody>
          <a:bodyPr wrap="square" rtlCol="0">
            <a:spAutoFit/>
          </a:bodyPr>
          <a:lstStyle/>
          <a:p>
            <a:r>
              <a:rPr lang="en-US" sz="1100" dirty="0"/>
              <a:t>By: Mohammad Abdullah Farooq</a:t>
            </a:r>
          </a:p>
        </p:txBody>
      </p:sp>
    </p:spTree>
    <p:extLst>
      <p:ext uri="{BB962C8B-B14F-4D97-AF65-F5344CB8AC3E}">
        <p14:creationId xmlns:p14="http://schemas.microsoft.com/office/powerpoint/2010/main" val="17768024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4849B3-EB49-1090-7085-5E9E78E2CD0A}"/>
              </a:ext>
            </a:extLst>
          </p:cNvPr>
          <p:cNvSpPr>
            <a:spLocks noGrp="1"/>
          </p:cNvSpPr>
          <p:nvPr>
            <p:ph type="title"/>
          </p:nvPr>
        </p:nvSpPr>
        <p:spPr/>
        <p:txBody>
          <a:bodyPr/>
          <a:lstStyle/>
          <a:p>
            <a:r>
              <a:rPr lang="en-US" dirty="0"/>
              <a:t>Smoothed image (Gaussian Blur)</a:t>
            </a:r>
          </a:p>
        </p:txBody>
      </p:sp>
      <p:pic>
        <p:nvPicPr>
          <p:cNvPr id="6" name="Content Placeholder 5" descr="A white background with black text&#10;&#10;Description automatically generated">
            <a:extLst>
              <a:ext uri="{FF2B5EF4-FFF2-40B4-BE49-F238E27FC236}">
                <a16:creationId xmlns:a16="http://schemas.microsoft.com/office/drawing/2014/main" id="{2C900A16-E7A5-C7EC-BDBB-37BCA9CDF7BD}"/>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355430" y="3621816"/>
            <a:ext cx="4229690" cy="933580"/>
          </a:xfrm>
        </p:spPr>
      </p:pic>
      <p:pic>
        <p:nvPicPr>
          <p:cNvPr id="8" name="Content Placeholder 7" descr="A bouquet of flowers on a table&#10;&#10;Description automatically generated">
            <a:extLst>
              <a:ext uri="{FF2B5EF4-FFF2-40B4-BE49-F238E27FC236}">
                <a16:creationId xmlns:a16="http://schemas.microsoft.com/office/drawing/2014/main" id="{976575AF-039B-2181-D9B2-91B30D38DEA2}"/>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546850" y="2383129"/>
            <a:ext cx="4349750" cy="3410955"/>
          </a:xfrm>
        </p:spPr>
      </p:pic>
      <p:sp>
        <p:nvSpPr>
          <p:cNvPr id="3" name="TextBox 2">
            <a:extLst>
              <a:ext uri="{FF2B5EF4-FFF2-40B4-BE49-F238E27FC236}">
                <a16:creationId xmlns:a16="http://schemas.microsoft.com/office/drawing/2014/main" id="{DBD3F44F-FDB1-2EAC-3864-854134BF307B}"/>
              </a:ext>
            </a:extLst>
          </p:cNvPr>
          <p:cNvSpPr txBox="1"/>
          <p:nvPr/>
        </p:nvSpPr>
        <p:spPr>
          <a:xfrm>
            <a:off x="9759077" y="6596390"/>
            <a:ext cx="2432923" cy="261610"/>
          </a:xfrm>
          <a:prstGeom prst="rect">
            <a:avLst/>
          </a:prstGeom>
          <a:noFill/>
        </p:spPr>
        <p:txBody>
          <a:bodyPr wrap="square" rtlCol="0">
            <a:spAutoFit/>
          </a:bodyPr>
          <a:lstStyle/>
          <a:p>
            <a:r>
              <a:rPr lang="en-US" sz="1100" dirty="0"/>
              <a:t>By: Mohammad Abdullah Farooq</a:t>
            </a:r>
          </a:p>
        </p:txBody>
      </p:sp>
    </p:spTree>
    <p:extLst>
      <p:ext uri="{BB962C8B-B14F-4D97-AF65-F5344CB8AC3E}">
        <p14:creationId xmlns:p14="http://schemas.microsoft.com/office/powerpoint/2010/main" val="989642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AE1053-BAD9-168B-C399-CBA39576186A}"/>
              </a:ext>
            </a:extLst>
          </p:cNvPr>
          <p:cNvSpPr>
            <a:spLocks noGrp="1"/>
          </p:cNvSpPr>
          <p:nvPr>
            <p:ph type="title"/>
          </p:nvPr>
        </p:nvSpPr>
        <p:spPr/>
        <p:txBody>
          <a:bodyPr/>
          <a:lstStyle/>
          <a:p>
            <a:r>
              <a:rPr lang="en-US" dirty="0"/>
              <a:t>Sharpened Image </a:t>
            </a:r>
          </a:p>
        </p:txBody>
      </p:sp>
      <p:pic>
        <p:nvPicPr>
          <p:cNvPr id="6" name="Content Placeholder 5" descr="A computer code with numbers and letters&#10;&#10;Description automatically generated">
            <a:extLst>
              <a:ext uri="{FF2B5EF4-FFF2-40B4-BE49-F238E27FC236}">
                <a16:creationId xmlns:a16="http://schemas.microsoft.com/office/drawing/2014/main" id="{A9A89ACC-2D9F-72A2-2CDC-5CEFE89BE5B3}"/>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412588" y="3316974"/>
            <a:ext cx="4115374" cy="1543265"/>
          </a:xfrm>
        </p:spPr>
      </p:pic>
      <p:pic>
        <p:nvPicPr>
          <p:cNvPr id="8" name="Content Placeholder 7" descr="A bouquet of flowers on a table&#10;&#10;Description automatically generated">
            <a:extLst>
              <a:ext uri="{FF2B5EF4-FFF2-40B4-BE49-F238E27FC236}">
                <a16:creationId xmlns:a16="http://schemas.microsoft.com/office/drawing/2014/main" id="{3CE72540-7511-8293-5B9D-E73E17D8258D}"/>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546850" y="2372650"/>
            <a:ext cx="4349750" cy="3431912"/>
          </a:xfrm>
        </p:spPr>
      </p:pic>
      <p:sp>
        <p:nvSpPr>
          <p:cNvPr id="3" name="TextBox 2">
            <a:extLst>
              <a:ext uri="{FF2B5EF4-FFF2-40B4-BE49-F238E27FC236}">
                <a16:creationId xmlns:a16="http://schemas.microsoft.com/office/drawing/2014/main" id="{E665AF93-4583-4933-15E0-52E23DB4E5A3}"/>
              </a:ext>
            </a:extLst>
          </p:cNvPr>
          <p:cNvSpPr txBox="1"/>
          <p:nvPr/>
        </p:nvSpPr>
        <p:spPr>
          <a:xfrm>
            <a:off x="9759077" y="6596390"/>
            <a:ext cx="2432923" cy="261610"/>
          </a:xfrm>
          <a:prstGeom prst="rect">
            <a:avLst/>
          </a:prstGeom>
          <a:noFill/>
        </p:spPr>
        <p:txBody>
          <a:bodyPr wrap="square" rtlCol="0">
            <a:spAutoFit/>
          </a:bodyPr>
          <a:lstStyle/>
          <a:p>
            <a:r>
              <a:rPr lang="en-US" sz="1100" dirty="0"/>
              <a:t>By: Mohammad Abdullah Farooq</a:t>
            </a:r>
          </a:p>
        </p:txBody>
      </p:sp>
    </p:spTree>
    <p:extLst>
      <p:ext uri="{BB962C8B-B14F-4D97-AF65-F5344CB8AC3E}">
        <p14:creationId xmlns:p14="http://schemas.microsoft.com/office/powerpoint/2010/main" val="675893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4EE038-764D-FED6-CE90-1249E73E6841}"/>
              </a:ext>
            </a:extLst>
          </p:cNvPr>
          <p:cNvSpPr>
            <a:spLocks noGrp="1"/>
          </p:cNvSpPr>
          <p:nvPr>
            <p:ph type="title"/>
          </p:nvPr>
        </p:nvSpPr>
        <p:spPr/>
        <p:txBody>
          <a:bodyPr/>
          <a:lstStyle/>
          <a:p>
            <a:r>
              <a:rPr lang="en-US" dirty="0"/>
              <a:t>Histogram Equalized Image (</a:t>
            </a:r>
            <a:r>
              <a:rPr lang="en-US" dirty="0" err="1"/>
              <a:t>GrayScale</a:t>
            </a:r>
            <a:r>
              <a:rPr lang="en-US" dirty="0"/>
              <a:t>)</a:t>
            </a:r>
          </a:p>
        </p:txBody>
      </p:sp>
      <p:pic>
        <p:nvPicPr>
          <p:cNvPr id="6" name="Content Placeholder 5" descr="A white background with black text&#10;&#10;Description automatically generated">
            <a:extLst>
              <a:ext uri="{FF2B5EF4-FFF2-40B4-BE49-F238E27FC236}">
                <a16:creationId xmlns:a16="http://schemas.microsoft.com/office/drawing/2014/main" id="{218542A2-25A2-D784-C954-A8813AB1FEFC}"/>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295400" y="3508930"/>
            <a:ext cx="4349750" cy="1159352"/>
          </a:xfrm>
        </p:spPr>
      </p:pic>
      <p:pic>
        <p:nvPicPr>
          <p:cNvPr id="8" name="Content Placeholder 7" descr="A bouquet of flowers on a wood surface&#10;&#10;Description automatically generated">
            <a:extLst>
              <a:ext uri="{FF2B5EF4-FFF2-40B4-BE49-F238E27FC236}">
                <a16:creationId xmlns:a16="http://schemas.microsoft.com/office/drawing/2014/main" id="{ABC5A3A8-9A3A-4A2D-A319-9CEDB17BACE5}"/>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546850" y="2400873"/>
            <a:ext cx="4349750" cy="3375467"/>
          </a:xfrm>
        </p:spPr>
      </p:pic>
      <p:sp>
        <p:nvSpPr>
          <p:cNvPr id="3" name="TextBox 2">
            <a:extLst>
              <a:ext uri="{FF2B5EF4-FFF2-40B4-BE49-F238E27FC236}">
                <a16:creationId xmlns:a16="http://schemas.microsoft.com/office/drawing/2014/main" id="{6826BCB5-856C-A834-3A33-F7E50406025D}"/>
              </a:ext>
            </a:extLst>
          </p:cNvPr>
          <p:cNvSpPr txBox="1"/>
          <p:nvPr/>
        </p:nvSpPr>
        <p:spPr>
          <a:xfrm>
            <a:off x="9759077" y="6596390"/>
            <a:ext cx="2432923" cy="261610"/>
          </a:xfrm>
          <a:prstGeom prst="rect">
            <a:avLst/>
          </a:prstGeom>
          <a:noFill/>
        </p:spPr>
        <p:txBody>
          <a:bodyPr wrap="square" rtlCol="0">
            <a:spAutoFit/>
          </a:bodyPr>
          <a:lstStyle/>
          <a:p>
            <a:r>
              <a:rPr lang="en-US" sz="1100" dirty="0"/>
              <a:t>By: Mohammad Abdullah Farooq</a:t>
            </a:r>
          </a:p>
        </p:txBody>
      </p:sp>
    </p:spTree>
    <p:extLst>
      <p:ext uri="{BB962C8B-B14F-4D97-AF65-F5344CB8AC3E}">
        <p14:creationId xmlns:p14="http://schemas.microsoft.com/office/powerpoint/2010/main" val="5999310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Content Placeholder 11" descr="A comparison of flowers in a vase&#10;&#10;Description automatically generated">
            <a:extLst>
              <a:ext uri="{FF2B5EF4-FFF2-40B4-BE49-F238E27FC236}">
                <a16:creationId xmlns:a16="http://schemas.microsoft.com/office/drawing/2014/main" id="{509C841B-F97B-AA7A-7B62-0A4F7D29B177}"/>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5947244" y="2113614"/>
            <a:ext cx="5435286" cy="3507698"/>
          </a:xfrm>
        </p:spPr>
      </p:pic>
      <p:pic>
        <p:nvPicPr>
          <p:cNvPr id="10" name="Content Placeholder 9" descr="A screenshot of a computer program&#10;&#10;Description automatically generated">
            <a:extLst>
              <a:ext uri="{FF2B5EF4-FFF2-40B4-BE49-F238E27FC236}">
                <a16:creationId xmlns:a16="http://schemas.microsoft.com/office/drawing/2014/main" id="{B80273BB-D7E6-1476-B200-19AAB17476D0}"/>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809470" y="2204830"/>
            <a:ext cx="4566214" cy="2698228"/>
          </a:xfrm>
        </p:spPr>
      </p:pic>
      <p:pic>
        <p:nvPicPr>
          <p:cNvPr id="15" name="Picture 14" descr="A screenshot of a computer&#10;&#10;Description automatically generated">
            <a:extLst>
              <a:ext uri="{FF2B5EF4-FFF2-40B4-BE49-F238E27FC236}">
                <a16:creationId xmlns:a16="http://schemas.microsoft.com/office/drawing/2014/main" id="{35A819A3-6B63-6779-CF4F-96F36098BFA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9470" y="4903058"/>
            <a:ext cx="4566214" cy="943107"/>
          </a:xfrm>
          <a:prstGeom prst="rect">
            <a:avLst/>
          </a:prstGeom>
        </p:spPr>
      </p:pic>
      <p:sp>
        <p:nvSpPr>
          <p:cNvPr id="16" name="Title 1">
            <a:extLst>
              <a:ext uri="{FF2B5EF4-FFF2-40B4-BE49-F238E27FC236}">
                <a16:creationId xmlns:a16="http://schemas.microsoft.com/office/drawing/2014/main" id="{1FA45C38-9204-A1C5-2960-836B7AE91D16}"/>
              </a:ext>
            </a:extLst>
          </p:cNvPr>
          <p:cNvSpPr>
            <a:spLocks noGrp="1"/>
          </p:cNvSpPr>
          <p:nvPr>
            <p:ph type="title"/>
          </p:nvPr>
        </p:nvSpPr>
        <p:spPr>
          <a:xfrm>
            <a:off x="1295400" y="515663"/>
            <a:ext cx="9601200" cy="1309687"/>
          </a:xfrm>
        </p:spPr>
        <p:txBody>
          <a:bodyPr/>
          <a:lstStyle/>
          <a:p>
            <a:pPr algn="ctr"/>
            <a:r>
              <a:rPr lang="en-US" dirty="0"/>
              <a:t>Comparison between original and enhanced image</a:t>
            </a:r>
          </a:p>
        </p:txBody>
      </p:sp>
      <p:sp>
        <p:nvSpPr>
          <p:cNvPr id="2" name="TextBox 1">
            <a:extLst>
              <a:ext uri="{FF2B5EF4-FFF2-40B4-BE49-F238E27FC236}">
                <a16:creationId xmlns:a16="http://schemas.microsoft.com/office/drawing/2014/main" id="{7C5B730B-B9E2-442F-32B4-04ECE11472A9}"/>
              </a:ext>
            </a:extLst>
          </p:cNvPr>
          <p:cNvSpPr txBox="1"/>
          <p:nvPr/>
        </p:nvSpPr>
        <p:spPr>
          <a:xfrm>
            <a:off x="9759077" y="6596390"/>
            <a:ext cx="2432923" cy="261610"/>
          </a:xfrm>
          <a:prstGeom prst="rect">
            <a:avLst/>
          </a:prstGeom>
          <a:noFill/>
        </p:spPr>
        <p:txBody>
          <a:bodyPr wrap="square" rtlCol="0">
            <a:spAutoFit/>
          </a:bodyPr>
          <a:lstStyle/>
          <a:p>
            <a:r>
              <a:rPr lang="en-US" sz="1100" dirty="0"/>
              <a:t>By: Mohammad Abdullah Farooq</a:t>
            </a:r>
          </a:p>
        </p:txBody>
      </p:sp>
    </p:spTree>
    <p:extLst>
      <p:ext uri="{BB962C8B-B14F-4D97-AF65-F5344CB8AC3E}">
        <p14:creationId xmlns:p14="http://schemas.microsoft.com/office/powerpoint/2010/main" val="10200836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2CA00FE-E7B4-1162-6CCF-A34EAA9964B3}"/>
              </a:ext>
            </a:extLst>
          </p:cNvPr>
          <p:cNvSpPr txBox="1">
            <a:spLocks/>
          </p:cNvSpPr>
          <p:nvPr/>
        </p:nvSpPr>
        <p:spPr>
          <a:xfrm>
            <a:off x="1126067" y="594876"/>
            <a:ext cx="9601200" cy="726193"/>
          </a:xfrm>
          <a:prstGeom prst="rect">
            <a:avLst/>
          </a:prstGeom>
        </p:spPr>
        <p:txBody>
          <a:bodyPr vert="horz" lIns="91440" tIns="45720" rIns="91440" bIns="45720" rtlCol="0" anchor="t">
            <a:normAutofit/>
          </a:bodyPr>
          <a:lstStyle>
            <a:lvl1pPr algn="l" defTabSz="914400" rtl="0" eaLnBrk="1" latinLnBrk="0" hangingPunct="1">
              <a:lnSpc>
                <a:spcPct val="120000"/>
              </a:lnSpc>
              <a:spcBef>
                <a:spcPct val="0"/>
              </a:spcBef>
              <a:buNone/>
              <a:defRPr sz="3200" kern="1200" cap="all" spc="500" baseline="0">
                <a:solidFill>
                  <a:schemeClr val="tx1"/>
                </a:solidFill>
                <a:latin typeface="+mj-lt"/>
                <a:ea typeface="+mj-ea"/>
                <a:cs typeface="+mj-cs"/>
              </a:defRPr>
            </a:lvl1pPr>
          </a:lstStyle>
          <a:p>
            <a:r>
              <a:rPr lang="en-US" dirty="0"/>
              <a:t>Reflection:</a:t>
            </a:r>
          </a:p>
        </p:txBody>
      </p:sp>
      <p:sp>
        <p:nvSpPr>
          <p:cNvPr id="2" name="TextBox 1">
            <a:extLst>
              <a:ext uri="{FF2B5EF4-FFF2-40B4-BE49-F238E27FC236}">
                <a16:creationId xmlns:a16="http://schemas.microsoft.com/office/drawing/2014/main" id="{EC44A052-8BFF-E733-860E-198CA0D6F825}"/>
              </a:ext>
            </a:extLst>
          </p:cNvPr>
          <p:cNvSpPr txBox="1"/>
          <p:nvPr/>
        </p:nvSpPr>
        <p:spPr>
          <a:xfrm>
            <a:off x="9759077" y="6596390"/>
            <a:ext cx="2432923" cy="261610"/>
          </a:xfrm>
          <a:prstGeom prst="rect">
            <a:avLst/>
          </a:prstGeom>
          <a:noFill/>
        </p:spPr>
        <p:txBody>
          <a:bodyPr wrap="square" rtlCol="0">
            <a:spAutoFit/>
          </a:bodyPr>
          <a:lstStyle/>
          <a:p>
            <a:r>
              <a:rPr lang="en-US" sz="1100" dirty="0"/>
              <a:t>By: Mohammad Abdullah Farooq</a:t>
            </a:r>
          </a:p>
        </p:txBody>
      </p:sp>
      <p:sp>
        <p:nvSpPr>
          <p:cNvPr id="3" name="TextBox 2">
            <a:extLst>
              <a:ext uri="{FF2B5EF4-FFF2-40B4-BE49-F238E27FC236}">
                <a16:creationId xmlns:a16="http://schemas.microsoft.com/office/drawing/2014/main" id="{CB136FAF-4B03-5260-D6CD-406AE28BBE05}"/>
              </a:ext>
            </a:extLst>
          </p:cNvPr>
          <p:cNvSpPr txBox="1"/>
          <p:nvPr/>
        </p:nvSpPr>
        <p:spPr>
          <a:xfrm>
            <a:off x="1126067" y="1333411"/>
            <a:ext cx="9601200" cy="5262979"/>
          </a:xfrm>
          <a:prstGeom prst="rect">
            <a:avLst/>
          </a:prstGeom>
          <a:noFill/>
        </p:spPr>
        <p:txBody>
          <a:bodyPr wrap="square" rtlCol="0">
            <a:spAutoFit/>
          </a:bodyPr>
          <a:lstStyle/>
          <a:p>
            <a:r>
              <a:rPr lang="en-US" sz="1600" dirty="0">
                <a:effectLst/>
                <a:latin typeface="Calibri" panose="020F0502020204030204" pitchFamily="34" charset="0"/>
                <a:ea typeface="Calibri" panose="020F0502020204030204" pitchFamily="34" charset="0"/>
                <a:cs typeface="Arial" panose="020B0604020202020204" pitchFamily="34" charset="0"/>
              </a:rPr>
              <a:t>Summary of Each Enhancement Technique Using python</a:t>
            </a:r>
            <a:br>
              <a:rPr lang="en-US" sz="1600" dirty="0">
                <a:effectLst/>
                <a:latin typeface="Calibri" panose="020F0502020204030204" pitchFamily="34" charset="0"/>
                <a:ea typeface="Calibri" panose="020F0502020204030204" pitchFamily="34" charset="0"/>
                <a:cs typeface="Arial" panose="020B0604020202020204" pitchFamily="34" charset="0"/>
              </a:rPr>
            </a:br>
            <a:br>
              <a:rPr lang="en-US" sz="1600" dirty="0">
                <a:effectLst/>
                <a:latin typeface="Calibri" panose="020F0502020204030204" pitchFamily="34" charset="0"/>
                <a:ea typeface="Calibri" panose="020F0502020204030204" pitchFamily="34" charset="0"/>
                <a:cs typeface="Arial" panose="020B0604020202020204" pitchFamily="34" charset="0"/>
              </a:rPr>
            </a:br>
            <a:r>
              <a:rPr lang="en-US" sz="1600" dirty="0">
                <a:effectLst/>
                <a:latin typeface="Calibri" panose="020F0502020204030204" pitchFamily="34" charset="0"/>
                <a:ea typeface="Calibri" panose="020F0502020204030204" pitchFamily="34" charset="0"/>
                <a:cs typeface="Arial" panose="020B0604020202020204" pitchFamily="34" charset="0"/>
              </a:rPr>
              <a:t>1. Smoothing (Blurring) the Image:</a:t>
            </a:r>
            <a:br>
              <a:rPr lang="en-US" sz="1600" dirty="0">
                <a:effectLst/>
                <a:latin typeface="Calibri" panose="020F0502020204030204" pitchFamily="34" charset="0"/>
                <a:ea typeface="Calibri" panose="020F0502020204030204" pitchFamily="34" charset="0"/>
                <a:cs typeface="Arial" panose="020B0604020202020204" pitchFamily="34" charset="0"/>
              </a:rPr>
            </a:br>
            <a:r>
              <a:rPr lang="en-US" sz="1600" dirty="0">
                <a:effectLst/>
                <a:latin typeface="Calibri" panose="020F0502020204030204" pitchFamily="34" charset="0"/>
                <a:ea typeface="Calibri" panose="020F0502020204030204" pitchFamily="34" charset="0"/>
                <a:cs typeface="Arial" panose="020B0604020202020204" pitchFamily="34" charset="0"/>
              </a:rPr>
              <a:t>o What You Did: Applied Gaussian smoothing to the image using a Gaussian Blur filter. This technique averages the pixel values within a certain neighborhood to reduce noise and detail.</a:t>
            </a:r>
            <a:br>
              <a:rPr lang="en-US" sz="1600" dirty="0">
                <a:effectLst/>
                <a:latin typeface="Calibri" panose="020F0502020204030204" pitchFamily="34" charset="0"/>
                <a:ea typeface="Calibri" panose="020F0502020204030204" pitchFamily="34" charset="0"/>
                <a:cs typeface="Arial" panose="020B0604020202020204" pitchFamily="34" charset="0"/>
              </a:rPr>
            </a:br>
            <a:r>
              <a:rPr lang="en-US" sz="1600" dirty="0">
                <a:effectLst/>
                <a:latin typeface="Calibri" panose="020F0502020204030204" pitchFamily="34" charset="0"/>
                <a:ea typeface="Calibri" panose="020F0502020204030204" pitchFamily="34" charset="0"/>
                <a:cs typeface="Arial" panose="020B0604020202020204" pitchFamily="34" charset="0"/>
              </a:rPr>
              <a:t>o How It Affects the Image: The smoothed image appears less sharp and more blurred compared to the original. This is because the filter reduces high-frequency components, which can help in noise reduction but may also lose some fine details.</a:t>
            </a:r>
            <a:br>
              <a:rPr lang="en-US" sz="1600" dirty="0">
                <a:effectLst/>
                <a:latin typeface="Calibri" panose="020F0502020204030204" pitchFamily="34" charset="0"/>
                <a:ea typeface="Calibri" panose="020F0502020204030204" pitchFamily="34" charset="0"/>
                <a:cs typeface="Arial" panose="020B0604020202020204" pitchFamily="34" charset="0"/>
              </a:rPr>
            </a:br>
            <a:r>
              <a:rPr lang="en-US" sz="1600" dirty="0">
                <a:effectLst/>
                <a:latin typeface="Calibri" panose="020F0502020204030204" pitchFamily="34" charset="0"/>
                <a:ea typeface="Calibri" panose="020F0502020204030204" pitchFamily="34" charset="0"/>
                <a:cs typeface="Arial" panose="020B0604020202020204" pitchFamily="34" charset="0"/>
              </a:rPr>
              <a:t>2. Sharpening the Image:</a:t>
            </a:r>
            <a:br>
              <a:rPr lang="en-US" sz="1600" dirty="0">
                <a:effectLst/>
                <a:latin typeface="Calibri" panose="020F0502020204030204" pitchFamily="34" charset="0"/>
                <a:ea typeface="Calibri" panose="020F0502020204030204" pitchFamily="34" charset="0"/>
                <a:cs typeface="Arial" panose="020B0604020202020204" pitchFamily="34" charset="0"/>
              </a:rPr>
            </a:br>
            <a:r>
              <a:rPr lang="en-US" sz="1600" dirty="0">
                <a:effectLst/>
                <a:latin typeface="Calibri" panose="020F0502020204030204" pitchFamily="34" charset="0"/>
                <a:ea typeface="Calibri" panose="020F0502020204030204" pitchFamily="34" charset="0"/>
                <a:cs typeface="Arial" panose="020B0604020202020204" pitchFamily="34" charset="0"/>
              </a:rPr>
              <a:t>o What You Did: Applied a sharpening filter using a kernel that enhances edges by increasing contrast around them. This technique emphasizes transitions in pixel values to make edges more defined.</a:t>
            </a:r>
            <a:br>
              <a:rPr lang="en-US" sz="1600" dirty="0">
                <a:effectLst/>
                <a:latin typeface="Calibri" panose="020F0502020204030204" pitchFamily="34" charset="0"/>
                <a:ea typeface="Calibri" panose="020F0502020204030204" pitchFamily="34" charset="0"/>
                <a:cs typeface="Arial" panose="020B0604020202020204" pitchFamily="34" charset="0"/>
              </a:rPr>
            </a:br>
            <a:r>
              <a:rPr lang="en-US" sz="1600" dirty="0">
                <a:effectLst/>
                <a:latin typeface="Calibri" panose="020F0502020204030204" pitchFamily="34" charset="0"/>
                <a:ea typeface="Calibri" panose="020F0502020204030204" pitchFamily="34" charset="0"/>
                <a:cs typeface="Arial" panose="020B0604020202020204" pitchFamily="34" charset="0"/>
              </a:rPr>
              <a:t>o How It Affects the Image: The sharpened image shows enhanced edges and more defined details. This makes the image look clearer and crisper compared to the original. Sharpening increases contrast around edges, which can sometimes amplify noise.</a:t>
            </a:r>
            <a:br>
              <a:rPr lang="en-US" sz="1600" dirty="0">
                <a:effectLst/>
                <a:latin typeface="Calibri" panose="020F0502020204030204" pitchFamily="34" charset="0"/>
                <a:ea typeface="Calibri" panose="020F0502020204030204" pitchFamily="34" charset="0"/>
                <a:cs typeface="Arial" panose="020B0604020202020204" pitchFamily="34" charset="0"/>
              </a:rPr>
            </a:br>
            <a:r>
              <a:rPr lang="en-US" sz="1600" dirty="0">
                <a:effectLst/>
                <a:latin typeface="Calibri" panose="020F0502020204030204" pitchFamily="34" charset="0"/>
                <a:ea typeface="Calibri" panose="020F0502020204030204" pitchFamily="34" charset="0"/>
                <a:cs typeface="Arial" panose="020B0604020202020204" pitchFamily="34" charset="0"/>
              </a:rPr>
              <a:t>3. Histogram Equalization:</a:t>
            </a:r>
            <a:br>
              <a:rPr lang="en-US" sz="1600" dirty="0">
                <a:effectLst/>
                <a:latin typeface="Calibri" panose="020F0502020204030204" pitchFamily="34" charset="0"/>
                <a:ea typeface="Calibri" panose="020F0502020204030204" pitchFamily="34" charset="0"/>
                <a:cs typeface="Arial" panose="020B0604020202020204" pitchFamily="34" charset="0"/>
              </a:rPr>
            </a:br>
            <a:r>
              <a:rPr lang="en-US" sz="1600" dirty="0">
                <a:effectLst/>
                <a:latin typeface="Calibri" panose="020F0502020204030204" pitchFamily="34" charset="0"/>
                <a:ea typeface="Calibri" panose="020F0502020204030204" pitchFamily="34" charset="0"/>
                <a:cs typeface="Arial" panose="020B0604020202020204" pitchFamily="34" charset="0"/>
              </a:rPr>
              <a:t>o What You Did: Performed histogram equalization on the grayscale version of the image. This technique redistributes the intensity values to improve the contrast of the image.</a:t>
            </a:r>
            <a:br>
              <a:rPr lang="en-US" sz="1600" dirty="0">
                <a:effectLst/>
                <a:latin typeface="Calibri" panose="020F0502020204030204" pitchFamily="34" charset="0"/>
                <a:ea typeface="Calibri" panose="020F0502020204030204" pitchFamily="34" charset="0"/>
                <a:cs typeface="Arial" panose="020B0604020202020204" pitchFamily="34" charset="0"/>
              </a:rPr>
            </a:br>
            <a:r>
              <a:rPr lang="en-US" sz="1600" dirty="0">
                <a:effectLst/>
                <a:latin typeface="Calibri" panose="020F0502020204030204" pitchFamily="34" charset="0"/>
                <a:ea typeface="Calibri" panose="020F0502020204030204" pitchFamily="34" charset="0"/>
                <a:cs typeface="Arial" panose="020B0604020202020204" pitchFamily="34" charset="0"/>
              </a:rPr>
              <a:t>o How It Affects the Image: The equalized image has improved contrast, making details more visible, especially in areas that were previously too dark or too bright. This results in a more balanced and visually enhanced image compared to the original.</a:t>
            </a:r>
            <a:br>
              <a:rPr lang="en-US" sz="1600" dirty="0">
                <a:effectLst/>
                <a:latin typeface="Calibri" panose="020F0502020204030204" pitchFamily="34" charset="0"/>
                <a:ea typeface="Calibri" panose="020F0502020204030204" pitchFamily="34" charset="0"/>
                <a:cs typeface="Arial" panose="020B0604020202020204" pitchFamily="34" charset="0"/>
              </a:rPr>
            </a:br>
            <a:endParaRPr lang="en-US" sz="1600" dirty="0"/>
          </a:p>
        </p:txBody>
      </p:sp>
    </p:spTree>
    <p:extLst>
      <p:ext uri="{BB962C8B-B14F-4D97-AF65-F5344CB8AC3E}">
        <p14:creationId xmlns:p14="http://schemas.microsoft.com/office/powerpoint/2010/main" val="14302080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6EC63D5-00DA-A9B5-8264-9DADAD442A89}"/>
              </a:ext>
            </a:extLst>
          </p:cNvPr>
          <p:cNvSpPr txBox="1"/>
          <p:nvPr/>
        </p:nvSpPr>
        <p:spPr>
          <a:xfrm>
            <a:off x="599607" y="1196265"/>
            <a:ext cx="11592393" cy="5509200"/>
          </a:xfrm>
          <a:prstGeom prst="rect">
            <a:avLst/>
          </a:prstGeom>
          <a:noFill/>
        </p:spPr>
        <p:txBody>
          <a:bodyPr wrap="square">
            <a:spAutoFit/>
          </a:bodyPr>
          <a:lstStyle/>
          <a:p>
            <a:r>
              <a:rPr lang="en-US" sz="1600" dirty="0">
                <a:effectLst/>
                <a:latin typeface="Calibri" panose="020F0502020204030204" pitchFamily="34" charset="0"/>
                <a:ea typeface="Calibri" panose="020F0502020204030204" pitchFamily="34" charset="0"/>
                <a:cs typeface="Arial" panose="020B0604020202020204" pitchFamily="34" charset="0"/>
              </a:rPr>
              <a:t>Insights from Each Image Enhancement Process</a:t>
            </a:r>
            <a:br>
              <a:rPr lang="en-US" sz="1600" dirty="0">
                <a:effectLst/>
                <a:latin typeface="Calibri" panose="020F0502020204030204" pitchFamily="34" charset="0"/>
                <a:ea typeface="Calibri" panose="020F0502020204030204" pitchFamily="34" charset="0"/>
                <a:cs typeface="Arial" panose="020B0604020202020204" pitchFamily="34" charset="0"/>
              </a:rPr>
            </a:br>
            <a:r>
              <a:rPr lang="en-US" sz="1600" dirty="0">
                <a:effectLst/>
                <a:latin typeface="Calibri" panose="020F0502020204030204" pitchFamily="34" charset="0"/>
                <a:ea typeface="Calibri" panose="020F0502020204030204" pitchFamily="34" charset="0"/>
                <a:cs typeface="Arial" panose="020B0604020202020204" pitchFamily="34" charset="0"/>
              </a:rPr>
              <a:t>1. Smoothing (Blurring):</a:t>
            </a:r>
            <a:br>
              <a:rPr lang="en-US" sz="1600" dirty="0">
                <a:effectLst/>
                <a:latin typeface="Calibri" panose="020F0502020204030204" pitchFamily="34" charset="0"/>
                <a:ea typeface="Calibri" panose="020F0502020204030204" pitchFamily="34" charset="0"/>
                <a:cs typeface="Arial" panose="020B0604020202020204" pitchFamily="34" charset="0"/>
              </a:rPr>
            </a:br>
            <a:r>
              <a:rPr lang="en-US" sz="1600" dirty="0">
                <a:effectLst/>
                <a:latin typeface="Calibri" panose="020F0502020204030204" pitchFamily="34" charset="0"/>
                <a:ea typeface="Calibri" panose="020F0502020204030204" pitchFamily="34" charset="0"/>
                <a:cs typeface="Arial" panose="020B0604020202020204" pitchFamily="34" charset="0"/>
              </a:rPr>
              <a:t>o Insight: Smoothing is useful for reducing noise and detail, making it beneficial in applications where noise reduction is more important than preserving sharpness. However, excessive smoothing can blur important details and reduce overall image clarity.</a:t>
            </a:r>
            <a:br>
              <a:rPr lang="en-US" sz="1600" dirty="0">
                <a:effectLst/>
                <a:latin typeface="Calibri" panose="020F0502020204030204" pitchFamily="34" charset="0"/>
                <a:ea typeface="Calibri" panose="020F0502020204030204" pitchFamily="34" charset="0"/>
                <a:cs typeface="Arial" panose="020B0604020202020204" pitchFamily="34" charset="0"/>
              </a:rPr>
            </a:br>
            <a:r>
              <a:rPr lang="en-US" sz="1600" dirty="0">
                <a:effectLst/>
                <a:latin typeface="Calibri" panose="020F0502020204030204" pitchFamily="34" charset="0"/>
                <a:ea typeface="Calibri" panose="020F0502020204030204" pitchFamily="34" charset="0"/>
                <a:cs typeface="Arial" panose="020B0604020202020204" pitchFamily="34" charset="0"/>
              </a:rPr>
              <a:t>2. Sharpening:</a:t>
            </a:r>
            <a:br>
              <a:rPr lang="en-US" sz="1600" dirty="0">
                <a:effectLst/>
                <a:latin typeface="Calibri" panose="020F0502020204030204" pitchFamily="34" charset="0"/>
                <a:ea typeface="Calibri" panose="020F0502020204030204" pitchFamily="34" charset="0"/>
                <a:cs typeface="Arial" panose="020B0604020202020204" pitchFamily="34" charset="0"/>
              </a:rPr>
            </a:br>
            <a:r>
              <a:rPr lang="en-US" sz="1600" dirty="0">
                <a:effectLst/>
                <a:latin typeface="Calibri" panose="020F0502020204030204" pitchFamily="34" charset="0"/>
                <a:ea typeface="Calibri" panose="020F0502020204030204" pitchFamily="34" charset="0"/>
                <a:cs typeface="Arial" panose="020B0604020202020204" pitchFamily="34" charset="0"/>
              </a:rPr>
              <a:t>o Insight: Sharpening can significantly enhance the clarity of an image, making it useful for applications where detail and edge definition are crucial. However, over-sharpening can introduce artifacts and accentuate noise, especially in low-quality images.</a:t>
            </a:r>
            <a:br>
              <a:rPr lang="en-US" sz="1600" dirty="0">
                <a:effectLst/>
                <a:latin typeface="Calibri" panose="020F0502020204030204" pitchFamily="34" charset="0"/>
                <a:ea typeface="Calibri" panose="020F0502020204030204" pitchFamily="34" charset="0"/>
                <a:cs typeface="Arial" panose="020B0604020202020204" pitchFamily="34" charset="0"/>
              </a:rPr>
            </a:br>
            <a:r>
              <a:rPr lang="en-US" sz="1600" dirty="0">
                <a:effectLst/>
                <a:latin typeface="Calibri" panose="020F0502020204030204" pitchFamily="34" charset="0"/>
                <a:ea typeface="Calibri" panose="020F0502020204030204" pitchFamily="34" charset="0"/>
                <a:cs typeface="Arial" panose="020B0604020202020204" pitchFamily="34" charset="0"/>
              </a:rPr>
              <a:t>3. Histogram Equalization:</a:t>
            </a:r>
            <a:br>
              <a:rPr lang="en-US" sz="1600" dirty="0">
                <a:effectLst/>
                <a:latin typeface="Calibri" panose="020F0502020204030204" pitchFamily="34" charset="0"/>
                <a:ea typeface="Calibri" panose="020F0502020204030204" pitchFamily="34" charset="0"/>
                <a:cs typeface="Arial" panose="020B0604020202020204" pitchFamily="34" charset="0"/>
              </a:rPr>
            </a:br>
            <a:r>
              <a:rPr lang="en-US" sz="1600" dirty="0">
                <a:effectLst/>
                <a:latin typeface="Calibri" panose="020F0502020204030204" pitchFamily="34" charset="0"/>
                <a:ea typeface="Calibri" panose="020F0502020204030204" pitchFamily="34" charset="0"/>
                <a:cs typeface="Arial" panose="020B0604020202020204" pitchFamily="34" charset="0"/>
              </a:rPr>
              <a:t>o Insight: Histogram equalization improves contrast and enhances the visibility of details across various intensity levels. It’s particularly useful in improving the quality of images with poor contrast but can sometimes result in unnatural enhancements if overused.</a:t>
            </a:r>
            <a:br>
              <a:rPr lang="en-US" sz="1600" dirty="0">
                <a:effectLst/>
                <a:latin typeface="Calibri" panose="020F0502020204030204" pitchFamily="34" charset="0"/>
                <a:ea typeface="Calibri" panose="020F0502020204030204" pitchFamily="34" charset="0"/>
                <a:cs typeface="Arial" panose="020B0604020202020204" pitchFamily="34" charset="0"/>
              </a:rPr>
            </a:br>
            <a:br>
              <a:rPr lang="en-US" sz="1600" dirty="0">
                <a:effectLst/>
                <a:latin typeface="Calibri" panose="020F0502020204030204" pitchFamily="34" charset="0"/>
                <a:ea typeface="Calibri" panose="020F0502020204030204" pitchFamily="34" charset="0"/>
                <a:cs typeface="Arial" panose="020B0604020202020204" pitchFamily="34" charset="0"/>
              </a:rPr>
            </a:br>
            <a:r>
              <a:rPr lang="en-US" sz="1600" dirty="0">
                <a:effectLst/>
                <a:latin typeface="Calibri" panose="020F0502020204030204" pitchFamily="34" charset="0"/>
                <a:ea typeface="Calibri" panose="020F0502020204030204" pitchFamily="34" charset="0"/>
                <a:cs typeface="Arial" panose="020B0604020202020204" pitchFamily="34" charset="0"/>
              </a:rPr>
              <a:t>Differences Between Original and Enhanced Images</a:t>
            </a:r>
            <a:br>
              <a:rPr lang="en-US" sz="1600" dirty="0">
                <a:effectLst/>
                <a:latin typeface="Calibri" panose="020F0502020204030204" pitchFamily="34" charset="0"/>
                <a:ea typeface="Calibri" panose="020F0502020204030204" pitchFamily="34" charset="0"/>
                <a:cs typeface="Arial" panose="020B0604020202020204" pitchFamily="34" charset="0"/>
              </a:rPr>
            </a:br>
            <a:r>
              <a:rPr lang="en-US" sz="1600" dirty="0">
                <a:effectLst/>
                <a:latin typeface="Calibri" panose="020F0502020204030204" pitchFamily="34" charset="0"/>
                <a:ea typeface="Calibri" panose="020F0502020204030204" pitchFamily="34" charset="0"/>
                <a:cs typeface="Arial" panose="020B0604020202020204" pitchFamily="34" charset="0"/>
              </a:rPr>
              <a:t>1. Smoothing (Blurring):</a:t>
            </a:r>
            <a:br>
              <a:rPr lang="en-US" sz="1600" dirty="0">
                <a:effectLst/>
                <a:latin typeface="Calibri" panose="020F0502020204030204" pitchFamily="34" charset="0"/>
                <a:ea typeface="Calibri" panose="020F0502020204030204" pitchFamily="34" charset="0"/>
                <a:cs typeface="Arial" panose="020B0604020202020204" pitchFamily="34" charset="0"/>
              </a:rPr>
            </a:br>
            <a:r>
              <a:rPr lang="en-US" sz="1600" dirty="0">
                <a:effectLst/>
                <a:latin typeface="Calibri" panose="020F0502020204030204" pitchFamily="34" charset="0"/>
                <a:ea typeface="Calibri" panose="020F0502020204030204" pitchFamily="34" charset="0"/>
                <a:cs typeface="Arial" panose="020B0604020202020204" pitchFamily="34" charset="0"/>
              </a:rPr>
              <a:t>o Original Image: Clear with all details visible.</a:t>
            </a:r>
            <a:br>
              <a:rPr lang="en-US" sz="1600" dirty="0">
                <a:effectLst/>
                <a:latin typeface="Calibri" panose="020F0502020204030204" pitchFamily="34" charset="0"/>
                <a:ea typeface="Calibri" panose="020F0502020204030204" pitchFamily="34" charset="0"/>
                <a:cs typeface="Arial" panose="020B0604020202020204" pitchFamily="34" charset="0"/>
              </a:rPr>
            </a:br>
            <a:r>
              <a:rPr lang="en-US" sz="1600" dirty="0">
                <a:effectLst/>
                <a:latin typeface="Calibri" panose="020F0502020204030204" pitchFamily="34" charset="0"/>
                <a:ea typeface="Calibri" panose="020F0502020204030204" pitchFamily="34" charset="0"/>
                <a:cs typeface="Arial" panose="020B0604020202020204" pitchFamily="34" charset="0"/>
              </a:rPr>
              <a:t>o Smoothed Image: Blurred appearance with reduced detail and noise, resulting in a softer look.</a:t>
            </a:r>
            <a:br>
              <a:rPr lang="en-US" sz="1600" dirty="0">
                <a:effectLst/>
                <a:latin typeface="Calibri" panose="020F0502020204030204" pitchFamily="34" charset="0"/>
                <a:ea typeface="Calibri" panose="020F0502020204030204" pitchFamily="34" charset="0"/>
                <a:cs typeface="Arial" panose="020B0604020202020204" pitchFamily="34" charset="0"/>
              </a:rPr>
            </a:br>
            <a:r>
              <a:rPr lang="en-US" sz="1600" dirty="0">
                <a:effectLst/>
                <a:latin typeface="Calibri" panose="020F0502020204030204" pitchFamily="34" charset="0"/>
                <a:ea typeface="Calibri" panose="020F0502020204030204" pitchFamily="34" charset="0"/>
                <a:cs typeface="Arial" panose="020B0604020202020204" pitchFamily="34" charset="0"/>
              </a:rPr>
              <a:t>2. Sharpening:</a:t>
            </a:r>
            <a:br>
              <a:rPr lang="en-US" sz="1600" dirty="0">
                <a:effectLst/>
                <a:latin typeface="Calibri" panose="020F0502020204030204" pitchFamily="34" charset="0"/>
                <a:ea typeface="Calibri" panose="020F0502020204030204" pitchFamily="34" charset="0"/>
                <a:cs typeface="Arial" panose="020B0604020202020204" pitchFamily="34" charset="0"/>
              </a:rPr>
            </a:br>
            <a:r>
              <a:rPr lang="en-US" sz="1600" dirty="0">
                <a:effectLst/>
                <a:latin typeface="Calibri" panose="020F0502020204030204" pitchFamily="34" charset="0"/>
                <a:ea typeface="Calibri" panose="020F0502020204030204" pitchFamily="34" charset="0"/>
                <a:cs typeface="Arial" panose="020B0604020202020204" pitchFamily="34" charset="0"/>
              </a:rPr>
              <a:t>o Original Image: Standard sharpness with all details present but not emphasized.</a:t>
            </a:r>
            <a:br>
              <a:rPr lang="en-US" sz="1600" dirty="0">
                <a:effectLst/>
                <a:latin typeface="Calibri" panose="020F0502020204030204" pitchFamily="34" charset="0"/>
                <a:ea typeface="Calibri" panose="020F0502020204030204" pitchFamily="34" charset="0"/>
                <a:cs typeface="Arial" panose="020B0604020202020204" pitchFamily="34" charset="0"/>
              </a:rPr>
            </a:br>
            <a:r>
              <a:rPr lang="en-US" sz="1600" dirty="0">
                <a:effectLst/>
                <a:latin typeface="Calibri" panose="020F0502020204030204" pitchFamily="34" charset="0"/>
                <a:ea typeface="Calibri" panose="020F0502020204030204" pitchFamily="34" charset="0"/>
                <a:cs typeface="Arial" panose="020B0604020202020204" pitchFamily="34" charset="0"/>
              </a:rPr>
              <a:t>o Sharpened Image: Enhanced edges and more pronounced details, making the image look crisper and more defined.</a:t>
            </a:r>
            <a:br>
              <a:rPr lang="en-US" sz="1600" dirty="0">
                <a:effectLst/>
                <a:latin typeface="Calibri" panose="020F0502020204030204" pitchFamily="34" charset="0"/>
                <a:ea typeface="Calibri" panose="020F0502020204030204" pitchFamily="34" charset="0"/>
                <a:cs typeface="Arial" panose="020B0604020202020204" pitchFamily="34" charset="0"/>
              </a:rPr>
            </a:br>
            <a:r>
              <a:rPr lang="en-US" sz="1600" dirty="0">
                <a:effectLst/>
                <a:latin typeface="Calibri" panose="020F0502020204030204" pitchFamily="34" charset="0"/>
                <a:ea typeface="Calibri" panose="020F0502020204030204" pitchFamily="34" charset="0"/>
                <a:cs typeface="Arial" panose="020B0604020202020204" pitchFamily="34" charset="0"/>
              </a:rPr>
              <a:t>3. Histogram Equalization:</a:t>
            </a:r>
            <a:br>
              <a:rPr lang="en-US" sz="1600" dirty="0">
                <a:effectLst/>
                <a:latin typeface="Calibri" panose="020F0502020204030204" pitchFamily="34" charset="0"/>
                <a:ea typeface="Calibri" panose="020F0502020204030204" pitchFamily="34" charset="0"/>
                <a:cs typeface="Arial" panose="020B0604020202020204" pitchFamily="34" charset="0"/>
              </a:rPr>
            </a:br>
            <a:r>
              <a:rPr lang="en-US" sz="1600" dirty="0">
                <a:effectLst/>
                <a:latin typeface="Calibri" panose="020F0502020204030204" pitchFamily="34" charset="0"/>
                <a:ea typeface="Calibri" panose="020F0502020204030204" pitchFamily="34" charset="0"/>
                <a:cs typeface="Arial" panose="020B0604020202020204" pitchFamily="34" charset="0"/>
              </a:rPr>
              <a:t>o Original Image: Contrast may be limited, with some details hidden in shadows or highlights.</a:t>
            </a:r>
            <a:br>
              <a:rPr lang="en-US" sz="1600" dirty="0">
                <a:effectLst/>
                <a:latin typeface="Calibri" panose="020F0502020204030204" pitchFamily="34" charset="0"/>
                <a:ea typeface="Calibri" panose="020F0502020204030204" pitchFamily="34" charset="0"/>
                <a:cs typeface="Arial" panose="020B0604020202020204" pitchFamily="34" charset="0"/>
              </a:rPr>
            </a:br>
            <a:r>
              <a:rPr lang="en-US" sz="1600" dirty="0">
                <a:effectLst/>
                <a:latin typeface="Calibri" panose="020F0502020204030204" pitchFamily="34" charset="0"/>
                <a:ea typeface="Calibri" panose="020F0502020204030204" pitchFamily="34" charset="0"/>
                <a:cs typeface="Arial" panose="020B0604020202020204" pitchFamily="34" charset="0"/>
              </a:rPr>
              <a:t>o Equalized Image: Improved contrast and visibility of details, with more balanced brightness and darkness, leading to a more dynamic and visually appealing image</a:t>
            </a:r>
          </a:p>
        </p:txBody>
      </p:sp>
      <p:sp>
        <p:nvSpPr>
          <p:cNvPr id="4" name="Title 1">
            <a:extLst>
              <a:ext uri="{FF2B5EF4-FFF2-40B4-BE49-F238E27FC236}">
                <a16:creationId xmlns:a16="http://schemas.microsoft.com/office/drawing/2014/main" id="{3D542565-0561-80A3-53B6-BA7A24A62C2B}"/>
              </a:ext>
            </a:extLst>
          </p:cNvPr>
          <p:cNvSpPr txBox="1">
            <a:spLocks/>
          </p:cNvSpPr>
          <p:nvPr/>
        </p:nvSpPr>
        <p:spPr>
          <a:xfrm>
            <a:off x="695869" y="317537"/>
            <a:ext cx="9601200" cy="726193"/>
          </a:xfrm>
          <a:prstGeom prst="rect">
            <a:avLst/>
          </a:prstGeom>
        </p:spPr>
        <p:txBody>
          <a:bodyPr vert="horz" lIns="91440" tIns="45720" rIns="91440" bIns="45720" rtlCol="0" anchor="t">
            <a:normAutofit/>
          </a:bodyPr>
          <a:lstStyle>
            <a:lvl1pPr algn="l" defTabSz="914400" rtl="0" eaLnBrk="1" latinLnBrk="0" hangingPunct="1">
              <a:lnSpc>
                <a:spcPct val="120000"/>
              </a:lnSpc>
              <a:spcBef>
                <a:spcPct val="0"/>
              </a:spcBef>
              <a:buNone/>
              <a:defRPr sz="3200" kern="1200" cap="all" spc="500" baseline="0">
                <a:solidFill>
                  <a:schemeClr val="tx1"/>
                </a:solidFill>
                <a:latin typeface="+mj-lt"/>
                <a:ea typeface="+mj-ea"/>
                <a:cs typeface="+mj-cs"/>
              </a:defRPr>
            </a:lvl1pPr>
          </a:lstStyle>
          <a:p>
            <a:r>
              <a:rPr lang="en-US" dirty="0"/>
              <a:t>Reflection:</a:t>
            </a:r>
          </a:p>
        </p:txBody>
      </p:sp>
      <p:sp>
        <p:nvSpPr>
          <p:cNvPr id="5" name="TextBox 4">
            <a:extLst>
              <a:ext uri="{FF2B5EF4-FFF2-40B4-BE49-F238E27FC236}">
                <a16:creationId xmlns:a16="http://schemas.microsoft.com/office/drawing/2014/main" id="{784A57DB-22C4-82E1-3048-4E96ED025E9A}"/>
              </a:ext>
            </a:extLst>
          </p:cNvPr>
          <p:cNvSpPr txBox="1"/>
          <p:nvPr/>
        </p:nvSpPr>
        <p:spPr>
          <a:xfrm>
            <a:off x="9759077" y="6596390"/>
            <a:ext cx="2432923" cy="261610"/>
          </a:xfrm>
          <a:prstGeom prst="rect">
            <a:avLst/>
          </a:prstGeom>
          <a:noFill/>
        </p:spPr>
        <p:txBody>
          <a:bodyPr wrap="square" rtlCol="0">
            <a:spAutoFit/>
          </a:bodyPr>
          <a:lstStyle/>
          <a:p>
            <a:r>
              <a:rPr lang="en-US" sz="1100" dirty="0"/>
              <a:t>By: Mohammad Abdullah Farooq</a:t>
            </a:r>
          </a:p>
        </p:txBody>
      </p:sp>
      <p:sp>
        <p:nvSpPr>
          <p:cNvPr id="6" name="TextBox 5">
            <a:extLst>
              <a:ext uri="{FF2B5EF4-FFF2-40B4-BE49-F238E27FC236}">
                <a16:creationId xmlns:a16="http://schemas.microsoft.com/office/drawing/2014/main" id="{935502C7-3242-4DEF-AC06-8BB93E5C4BED}"/>
              </a:ext>
            </a:extLst>
          </p:cNvPr>
          <p:cNvSpPr txBox="1"/>
          <p:nvPr/>
        </p:nvSpPr>
        <p:spPr>
          <a:xfrm>
            <a:off x="9759076" y="169864"/>
            <a:ext cx="2432923" cy="261610"/>
          </a:xfrm>
          <a:prstGeom prst="rect">
            <a:avLst/>
          </a:prstGeom>
          <a:noFill/>
        </p:spPr>
        <p:txBody>
          <a:bodyPr wrap="square" rtlCol="0">
            <a:spAutoFit/>
          </a:bodyPr>
          <a:lstStyle/>
          <a:p>
            <a:r>
              <a:rPr lang="en-US" sz="1100" dirty="0"/>
              <a:t>Continued </a:t>
            </a:r>
            <a:r>
              <a:rPr lang="en-US" sz="1100"/>
              <a:t>from previous page</a:t>
            </a:r>
            <a:endParaRPr lang="en-US" sz="1100" dirty="0"/>
          </a:p>
        </p:txBody>
      </p:sp>
    </p:spTree>
    <p:extLst>
      <p:ext uri="{BB962C8B-B14F-4D97-AF65-F5344CB8AC3E}">
        <p14:creationId xmlns:p14="http://schemas.microsoft.com/office/powerpoint/2010/main" val="10821081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6DA93B-E2A4-B925-BF98-52932672C4E0}"/>
              </a:ext>
            </a:extLst>
          </p:cNvPr>
          <p:cNvSpPr>
            <a:spLocks noGrp="1"/>
          </p:cNvSpPr>
          <p:nvPr>
            <p:ph type="title"/>
          </p:nvPr>
        </p:nvSpPr>
        <p:spPr/>
        <p:txBody>
          <a:bodyPr/>
          <a:lstStyle/>
          <a:p>
            <a:pPr algn="ctr"/>
            <a:r>
              <a:rPr lang="en-US" dirty="0"/>
              <a:t>Bright and Contrast Adjustment through Gimp</a:t>
            </a:r>
          </a:p>
        </p:txBody>
      </p:sp>
      <p:sp>
        <p:nvSpPr>
          <p:cNvPr id="3" name="Content Placeholder 2">
            <a:extLst>
              <a:ext uri="{FF2B5EF4-FFF2-40B4-BE49-F238E27FC236}">
                <a16:creationId xmlns:a16="http://schemas.microsoft.com/office/drawing/2014/main" id="{325B8B90-F3CF-7200-2754-4C6DFFB11505}"/>
              </a:ext>
            </a:extLst>
          </p:cNvPr>
          <p:cNvSpPr>
            <a:spLocks noGrp="1"/>
          </p:cNvSpPr>
          <p:nvPr>
            <p:ph sz="half" idx="1"/>
          </p:nvPr>
        </p:nvSpPr>
        <p:spPr>
          <a:xfrm>
            <a:off x="1224183" y="5306984"/>
            <a:ext cx="3792511" cy="1031717"/>
          </a:xfrm>
        </p:spPr>
        <p:txBody>
          <a:bodyPr/>
          <a:lstStyle/>
          <a:p>
            <a:pPr marL="0" indent="0">
              <a:buNone/>
            </a:pPr>
            <a:r>
              <a:rPr lang="en-US" sz="1800" i="1" dirty="0">
                <a:effectLst/>
                <a:latin typeface="Aptos" panose="020B0004020202020204" pitchFamily="34" charset="0"/>
                <a:ea typeface="Aptos" panose="020B0004020202020204" pitchFamily="34" charset="0"/>
                <a:cs typeface="Aptos" panose="020B0004020202020204" pitchFamily="34" charset="0"/>
              </a:rPr>
              <a:t>Before: </a:t>
            </a:r>
            <a:r>
              <a:rPr lang="en-US" sz="1800" dirty="0">
                <a:effectLst/>
                <a:latin typeface="Aptos" panose="020B0004020202020204" pitchFamily="34" charset="0"/>
                <a:ea typeface="Aptos" panose="020B0004020202020204" pitchFamily="34" charset="0"/>
                <a:cs typeface="Aptos" panose="020B0004020202020204" pitchFamily="34" charset="0"/>
              </a:rPr>
              <a:t>A dull image with low contrast and muted brightness.</a:t>
            </a:r>
            <a:endParaRPr lang="en-US" dirty="0"/>
          </a:p>
        </p:txBody>
      </p:sp>
      <p:sp>
        <p:nvSpPr>
          <p:cNvPr id="4" name="Content Placeholder 3">
            <a:extLst>
              <a:ext uri="{FF2B5EF4-FFF2-40B4-BE49-F238E27FC236}">
                <a16:creationId xmlns:a16="http://schemas.microsoft.com/office/drawing/2014/main" id="{6F399499-C16E-95FD-CB8E-5E2979E04636}"/>
              </a:ext>
            </a:extLst>
          </p:cNvPr>
          <p:cNvSpPr>
            <a:spLocks noGrp="1"/>
          </p:cNvSpPr>
          <p:nvPr>
            <p:ph sz="half" idx="2"/>
          </p:nvPr>
        </p:nvSpPr>
        <p:spPr>
          <a:xfrm>
            <a:off x="6617792" y="5244734"/>
            <a:ext cx="3635480" cy="1309687"/>
          </a:xfrm>
        </p:spPr>
        <p:txBody>
          <a:bodyPr/>
          <a:lstStyle/>
          <a:p>
            <a:pPr marL="0" indent="0">
              <a:buNone/>
            </a:pPr>
            <a:r>
              <a:rPr lang="en-US" sz="1800" i="1" dirty="0">
                <a:effectLst/>
                <a:latin typeface="Aptos" panose="020B0004020202020204" pitchFamily="34" charset="0"/>
                <a:ea typeface="Aptos" panose="020B0004020202020204" pitchFamily="34" charset="0"/>
                <a:cs typeface="Aptos" panose="020B0004020202020204" pitchFamily="34" charset="0"/>
              </a:rPr>
              <a:t>After</a:t>
            </a:r>
            <a:r>
              <a:rPr lang="en-US" sz="1800" dirty="0">
                <a:effectLst/>
                <a:latin typeface="Aptos" panose="020B0004020202020204" pitchFamily="34" charset="0"/>
                <a:ea typeface="Aptos" panose="020B0004020202020204" pitchFamily="34" charset="0"/>
                <a:cs typeface="Aptos" panose="020B0004020202020204" pitchFamily="34" charset="0"/>
              </a:rPr>
              <a:t>: The same image with improved brightness and contrast, making it more vivid.</a:t>
            </a:r>
            <a:endParaRPr lang="en-US" sz="1800" dirty="0">
              <a:effectLst/>
              <a:latin typeface="Aptos" panose="020B0004020202020204" pitchFamily="34" charset="0"/>
              <a:ea typeface="Times New Roman" panose="02020603050405020304" pitchFamily="18" charset="0"/>
              <a:cs typeface="Times New Roman" panose="02020603050405020304" pitchFamily="18" charset="0"/>
            </a:endParaRPr>
          </a:p>
          <a:p>
            <a:endParaRPr lang="en-US" dirty="0"/>
          </a:p>
        </p:txBody>
      </p:sp>
      <p:pic>
        <p:nvPicPr>
          <p:cNvPr id="5" name="Picture 4">
            <a:extLst>
              <a:ext uri="{FF2B5EF4-FFF2-40B4-BE49-F238E27FC236}">
                <a16:creationId xmlns:a16="http://schemas.microsoft.com/office/drawing/2014/main" id="{00D23F44-7F69-DB8A-455A-23AA936B99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17792" y="2653259"/>
            <a:ext cx="3635480" cy="2378636"/>
          </a:xfrm>
          <a:prstGeom prst="rect">
            <a:avLst/>
          </a:prstGeom>
        </p:spPr>
      </p:pic>
      <p:pic>
        <p:nvPicPr>
          <p:cNvPr id="6" name="Picture 5">
            <a:extLst>
              <a:ext uri="{FF2B5EF4-FFF2-40B4-BE49-F238E27FC236}">
                <a16:creationId xmlns:a16="http://schemas.microsoft.com/office/drawing/2014/main" id="{8ED6E615-D5A6-0CDC-89D7-E49C5B77B0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5400" y="2649794"/>
            <a:ext cx="3792511" cy="2378635"/>
          </a:xfrm>
          <a:prstGeom prst="rect">
            <a:avLst/>
          </a:prstGeom>
        </p:spPr>
      </p:pic>
      <p:sp>
        <p:nvSpPr>
          <p:cNvPr id="7" name="TextBox 6">
            <a:extLst>
              <a:ext uri="{FF2B5EF4-FFF2-40B4-BE49-F238E27FC236}">
                <a16:creationId xmlns:a16="http://schemas.microsoft.com/office/drawing/2014/main" id="{194089B5-AF37-5403-FA33-830B837DC421}"/>
              </a:ext>
            </a:extLst>
          </p:cNvPr>
          <p:cNvSpPr txBox="1"/>
          <p:nvPr/>
        </p:nvSpPr>
        <p:spPr>
          <a:xfrm>
            <a:off x="11054477" y="6596390"/>
            <a:ext cx="1137523" cy="261610"/>
          </a:xfrm>
          <a:prstGeom prst="rect">
            <a:avLst/>
          </a:prstGeom>
          <a:noFill/>
        </p:spPr>
        <p:txBody>
          <a:bodyPr wrap="square" rtlCol="0">
            <a:spAutoFit/>
          </a:bodyPr>
          <a:lstStyle/>
          <a:p>
            <a:r>
              <a:rPr lang="en-US" sz="1100" dirty="0"/>
              <a:t>By: Zaid Tahir</a:t>
            </a:r>
          </a:p>
        </p:txBody>
      </p:sp>
    </p:spTree>
    <p:extLst>
      <p:ext uri="{BB962C8B-B14F-4D97-AF65-F5344CB8AC3E}">
        <p14:creationId xmlns:p14="http://schemas.microsoft.com/office/powerpoint/2010/main" val="24391356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693CE5-167F-CB8D-8D89-61852079D78A}"/>
              </a:ext>
            </a:extLst>
          </p:cNvPr>
          <p:cNvSpPr>
            <a:spLocks noGrp="1"/>
          </p:cNvSpPr>
          <p:nvPr>
            <p:ph type="title"/>
          </p:nvPr>
        </p:nvSpPr>
        <p:spPr/>
        <p:txBody>
          <a:bodyPr/>
          <a:lstStyle/>
          <a:p>
            <a:pPr algn="ctr"/>
            <a:r>
              <a:rPr lang="en-US" dirty="0"/>
              <a:t>Histogram Equalization through GIMP</a:t>
            </a:r>
          </a:p>
        </p:txBody>
      </p:sp>
      <p:pic>
        <p:nvPicPr>
          <p:cNvPr id="5" name="Content Placeholder 4">
            <a:extLst>
              <a:ext uri="{FF2B5EF4-FFF2-40B4-BE49-F238E27FC236}">
                <a16:creationId xmlns:a16="http://schemas.microsoft.com/office/drawing/2014/main" id="{C50D7DE0-F468-CE90-0A13-50E8A87E8AC9}"/>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295400" y="2713036"/>
            <a:ext cx="3749040" cy="2194073"/>
          </a:xfrm>
          <a:prstGeom prst="rect">
            <a:avLst/>
          </a:prstGeom>
        </p:spPr>
      </p:pic>
      <p:pic>
        <p:nvPicPr>
          <p:cNvPr id="6" name="Picture 5">
            <a:extLst>
              <a:ext uri="{FF2B5EF4-FFF2-40B4-BE49-F238E27FC236}">
                <a16:creationId xmlns:a16="http://schemas.microsoft.com/office/drawing/2014/main" id="{85771696-51A9-4F29-C50B-B31ABD698C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92687" y="2713037"/>
            <a:ext cx="4389120" cy="2194073"/>
          </a:xfrm>
          <a:prstGeom prst="rect">
            <a:avLst/>
          </a:prstGeom>
        </p:spPr>
      </p:pic>
      <p:sp>
        <p:nvSpPr>
          <p:cNvPr id="8" name="TextBox 7">
            <a:extLst>
              <a:ext uri="{FF2B5EF4-FFF2-40B4-BE49-F238E27FC236}">
                <a16:creationId xmlns:a16="http://schemas.microsoft.com/office/drawing/2014/main" id="{FAC4D423-BEA1-255B-2790-CAD1BC64F942}"/>
              </a:ext>
            </a:extLst>
          </p:cNvPr>
          <p:cNvSpPr txBox="1"/>
          <p:nvPr/>
        </p:nvSpPr>
        <p:spPr>
          <a:xfrm>
            <a:off x="1295401" y="5281445"/>
            <a:ext cx="3749040" cy="718595"/>
          </a:xfrm>
          <a:prstGeom prst="rect">
            <a:avLst/>
          </a:prstGeom>
          <a:noFill/>
        </p:spPr>
        <p:txBody>
          <a:bodyPr wrap="square">
            <a:spAutoFit/>
          </a:bodyPr>
          <a:lstStyle/>
          <a:p>
            <a:pPr marR="0" lvl="0">
              <a:lnSpc>
                <a:spcPct val="116000"/>
              </a:lnSpc>
              <a:spcBef>
                <a:spcPts val="0"/>
              </a:spcBef>
              <a:spcAft>
                <a:spcPts val="0"/>
              </a:spcAft>
            </a:pPr>
            <a:r>
              <a:rPr lang="en-US" sz="1800" i="1" dirty="0">
                <a:effectLst/>
                <a:latin typeface="Aptos" panose="020B0004020202020204" pitchFamily="34" charset="0"/>
                <a:ea typeface="Aptos" panose="020B0004020202020204" pitchFamily="34" charset="0"/>
                <a:cs typeface="Aptos" panose="020B0004020202020204" pitchFamily="34" charset="0"/>
              </a:rPr>
              <a:t>Before</a:t>
            </a:r>
            <a:r>
              <a:rPr lang="en-US" sz="1800" dirty="0">
                <a:effectLst/>
                <a:latin typeface="Aptos" panose="020B0004020202020204" pitchFamily="34" charset="0"/>
                <a:ea typeface="Aptos" panose="020B0004020202020204" pitchFamily="34" charset="0"/>
                <a:cs typeface="Aptos" panose="020B0004020202020204" pitchFamily="34" charset="0"/>
              </a:rPr>
              <a:t>: An image with uneven lighting and poor contrast.</a:t>
            </a:r>
            <a:endParaRPr lang="en-US" sz="1800" dirty="0">
              <a:effectLst/>
              <a:latin typeface="Aptos" panose="020B0004020202020204" pitchFamily="34" charset="0"/>
              <a:ea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D61420BF-0496-24DF-DF87-ACBF9914493C}"/>
              </a:ext>
            </a:extLst>
          </p:cNvPr>
          <p:cNvSpPr txBox="1"/>
          <p:nvPr/>
        </p:nvSpPr>
        <p:spPr>
          <a:xfrm>
            <a:off x="6792687" y="5000194"/>
            <a:ext cx="4389120" cy="1039900"/>
          </a:xfrm>
          <a:prstGeom prst="rect">
            <a:avLst/>
          </a:prstGeom>
          <a:noFill/>
        </p:spPr>
        <p:txBody>
          <a:bodyPr wrap="square">
            <a:spAutoFit/>
          </a:bodyPr>
          <a:lstStyle/>
          <a:p>
            <a:pPr marR="0" lvl="0">
              <a:lnSpc>
                <a:spcPct val="116000"/>
              </a:lnSpc>
              <a:spcBef>
                <a:spcPts val="0"/>
              </a:spcBef>
              <a:spcAft>
                <a:spcPts val="0"/>
              </a:spcAft>
            </a:pPr>
            <a:r>
              <a:rPr lang="en-US" sz="1800" i="1" dirty="0">
                <a:effectLst/>
                <a:latin typeface="Aptos" panose="020B0004020202020204" pitchFamily="34" charset="0"/>
                <a:ea typeface="Aptos" panose="020B0004020202020204" pitchFamily="34" charset="0"/>
                <a:cs typeface="Aptos" panose="020B0004020202020204" pitchFamily="34" charset="0"/>
              </a:rPr>
              <a:t>After</a:t>
            </a:r>
            <a:r>
              <a:rPr lang="en-US" sz="1800" dirty="0">
                <a:effectLst/>
                <a:latin typeface="Aptos" panose="020B0004020202020204" pitchFamily="34" charset="0"/>
                <a:ea typeface="Aptos" panose="020B0004020202020204" pitchFamily="34" charset="0"/>
                <a:cs typeface="Aptos" panose="020B0004020202020204" pitchFamily="34" charset="0"/>
              </a:rPr>
              <a:t>: The image after applying histogram equalization to enhance contrast, making details more visible.</a:t>
            </a:r>
            <a:endParaRPr lang="en-US" sz="1800" dirty="0">
              <a:effectLst/>
              <a:latin typeface="Aptos" panose="020B0004020202020204" pitchFamily="34" charset="0"/>
              <a:ea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5240B2C5-4E47-624C-9FD2-A4795818DE58}"/>
              </a:ext>
            </a:extLst>
          </p:cNvPr>
          <p:cNvSpPr txBox="1"/>
          <p:nvPr/>
        </p:nvSpPr>
        <p:spPr>
          <a:xfrm>
            <a:off x="11054477" y="6596390"/>
            <a:ext cx="1137523" cy="261610"/>
          </a:xfrm>
          <a:prstGeom prst="rect">
            <a:avLst/>
          </a:prstGeom>
          <a:noFill/>
        </p:spPr>
        <p:txBody>
          <a:bodyPr wrap="square" rtlCol="0">
            <a:spAutoFit/>
          </a:bodyPr>
          <a:lstStyle/>
          <a:p>
            <a:r>
              <a:rPr lang="en-US" sz="1100" dirty="0"/>
              <a:t>By: Zaid Tahir</a:t>
            </a:r>
          </a:p>
        </p:txBody>
      </p:sp>
    </p:spTree>
    <p:extLst>
      <p:ext uri="{BB962C8B-B14F-4D97-AF65-F5344CB8AC3E}">
        <p14:creationId xmlns:p14="http://schemas.microsoft.com/office/powerpoint/2010/main" val="8607563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F3B26A-1995-7E1E-9F73-38DF02E616AF}"/>
              </a:ext>
            </a:extLst>
          </p:cNvPr>
          <p:cNvSpPr>
            <a:spLocks noGrp="1"/>
          </p:cNvSpPr>
          <p:nvPr>
            <p:ph type="title"/>
          </p:nvPr>
        </p:nvSpPr>
        <p:spPr/>
        <p:txBody>
          <a:bodyPr/>
          <a:lstStyle/>
          <a:p>
            <a:pPr algn="ctr"/>
            <a:r>
              <a:rPr lang="en-US" dirty="0"/>
              <a:t>Sharpening through GIMP</a:t>
            </a:r>
          </a:p>
        </p:txBody>
      </p:sp>
      <p:pic>
        <p:nvPicPr>
          <p:cNvPr id="5" name="Content Placeholder 4">
            <a:extLst>
              <a:ext uri="{FF2B5EF4-FFF2-40B4-BE49-F238E27FC236}">
                <a16:creationId xmlns:a16="http://schemas.microsoft.com/office/drawing/2014/main" id="{61517E5A-CAE3-9303-C591-AEBA0F8E08B8}"/>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454046" y="2488367"/>
            <a:ext cx="3417757" cy="2413417"/>
          </a:xfrm>
          <a:prstGeom prst="rect">
            <a:avLst/>
          </a:prstGeom>
        </p:spPr>
      </p:pic>
      <p:pic>
        <p:nvPicPr>
          <p:cNvPr id="6" name="Content Placeholder 5">
            <a:extLst>
              <a:ext uri="{FF2B5EF4-FFF2-40B4-BE49-F238E27FC236}">
                <a16:creationId xmlns:a16="http://schemas.microsoft.com/office/drawing/2014/main" id="{EA17FBB7-9F6A-53C1-FF3D-B64E5B50CF63}"/>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7320197" y="2488367"/>
            <a:ext cx="3419856" cy="2506513"/>
          </a:xfrm>
          <a:prstGeom prst="rect">
            <a:avLst/>
          </a:prstGeom>
        </p:spPr>
      </p:pic>
      <p:sp>
        <p:nvSpPr>
          <p:cNvPr id="8" name="TextBox 7">
            <a:extLst>
              <a:ext uri="{FF2B5EF4-FFF2-40B4-BE49-F238E27FC236}">
                <a16:creationId xmlns:a16="http://schemas.microsoft.com/office/drawing/2014/main" id="{82C87B35-AFBD-36A0-4CB5-F935280A1E09}"/>
              </a:ext>
            </a:extLst>
          </p:cNvPr>
          <p:cNvSpPr txBox="1"/>
          <p:nvPr/>
        </p:nvSpPr>
        <p:spPr>
          <a:xfrm>
            <a:off x="1454046" y="5092901"/>
            <a:ext cx="3417757" cy="718595"/>
          </a:xfrm>
          <a:prstGeom prst="rect">
            <a:avLst/>
          </a:prstGeom>
          <a:noFill/>
        </p:spPr>
        <p:txBody>
          <a:bodyPr wrap="square">
            <a:spAutoFit/>
          </a:bodyPr>
          <a:lstStyle/>
          <a:p>
            <a:pPr marR="0" lvl="0">
              <a:lnSpc>
                <a:spcPct val="116000"/>
              </a:lnSpc>
              <a:spcBef>
                <a:spcPts val="0"/>
              </a:spcBef>
              <a:spcAft>
                <a:spcPts val="0"/>
              </a:spcAft>
            </a:pPr>
            <a:r>
              <a:rPr lang="en-US" sz="1800" i="1" dirty="0">
                <a:effectLst/>
                <a:latin typeface="Aptos" panose="020B0004020202020204" pitchFamily="34" charset="0"/>
                <a:ea typeface="Aptos" panose="020B0004020202020204" pitchFamily="34" charset="0"/>
                <a:cs typeface="Aptos" panose="020B0004020202020204" pitchFamily="34" charset="0"/>
              </a:rPr>
              <a:t>Before</a:t>
            </a:r>
            <a:r>
              <a:rPr lang="en-US" sz="1800" dirty="0">
                <a:effectLst/>
                <a:latin typeface="Aptos" panose="020B0004020202020204" pitchFamily="34" charset="0"/>
                <a:ea typeface="Aptos" panose="020B0004020202020204" pitchFamily="34" charset="0"/>
                <a:cs typeface="Aptos" panose="020B0004020202020204" pitchFamily="34" charset="0"/>
              </a:rPr>
              <a:t>: An image that appears blurry or lacks definition.</a:t>
            </a:r>
            <a:endParaRPr lang="en-US" sz="1800" dirty="0">
              <a:effectLst/>
              <a:latin typeface="Aptos" panose="020B0004020202020204" pitchFamily="34" charset="0"/>
              <a:ea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83790BD5-B235-05BA-15C1-821BBB342E04}"/>
              </a:ext>
            </a:extLst>
          </p:cNvPr>
          <p:cNvSpPr txBox="1"/>
          <p:nvPr/>
        </p:nvSpPr>
        <p:spPr>
          <a:xfrm>
            <a:off x="7320197" y="5091112"/>
            <a:ext cx="3417757" cy="1039900"/>
          </a:xfrm>
          <a:prstGeom prst="rect">
            <a:avLst/>
          </a:prstGeom>
          <a:noFill/>
        </p:spPr>
        <p:txBody>
          <a:bodyPr wrap="square">
            <a:spAutoFit/>
          </a:bodyPr>
          <a:lstStyle/>
          <a:p>
            <a:pPr marR="0" lvl="0">
              <a:lnSpc>
                <a:spcPct val="116000"/>
              </a:lnSpc>
              <a:spcBef>
                <a:spcPts val="0"/>
              </a:spcBef>
              <a:spcAft>
                <a:spcPts val="0"/>
              </a:spcAft>
            </a:pPr>
            <a:r>
              <a:rPr lang="en-US" sz="1800" i="1" dirty="0">
                <a:effectLst/>
                <a:latin typeface="Aptos" panose="020B0004020202020204" pitchFamily="34" charset="0"/>
                <a:ea typeface="Aptos" panose="020B0004020202020204" pitchFamily="34" charset="0"/>
                <a:cs typeface="Aptos" panose="020B0004020202020204" pitchFamily="34" charset="0"/>
              </a:rPr>
              <a:t>After</a:t>
            </a:r>
            <a:r>
              <a:rPr lang="en-US" sz="1800" dirty="0">
                <a:effectLst/>
                <a:latin typeface="Aptos" panose="020B0004020202020204" pitchFamily="34" charset="0"/>
                <a:ea typeface="Aptos" panose="020B0004020202020204" pitchFamily="34" charset="0"/>
                <a:cs typeface="Aptos" panose="020B0004020202020204" pitchFamily="34" charset="0"/>
              </a:rPr>
              <a:t>: The sharpened image with enhanced edges and finer details.</a:t>
            </a:r>
            <a:endParaRPr lang="en-US" sz="1800" dirty="0">
              <a:effectLst/>
              <a:latin typeface="Aptos" panose="020B0004020202020204" pitchFamily="34" charset="0"/>
              <a:ea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C066EBE2-F0FC-F0A8-FABF-BCB0A32D3C47}"/>
              </a:ext>
            </a:extLst>
          </p:cNvPr>
          <p:cNvSpPr txBox="1"/>
          <p:nvPr/>
        </p:nvSpPr>
        <p:spPr>
          <a:xfrm>
            <a:off x="11054477" y="6596390"/>
            <a:ext cx="1137523" cy="261610"/>
          </a:xfrm>
          <a:prstGeom prst="rect">
            <a:avLst/>
          </a:prstGeom>
          <a:noFill/>
        </p:spPr>
        <p:txBody>
          <a:bodyPr wrap="square" rtlCol="0">
            <a:spAutoFit/>
          </a:bodyPr>
          <a:lstStyle/>
          <a:p>
            <a:r>
              <a:rPr lang="en-US" sz="1100" dirty="0"/>
              <a:t>By: Zaid Tahir</a:t>
            </a:r>
          </a:p>
        </p:txBody>
      </p:sp>
    </p:spTree>
    <p:extLst>
      <p:ext uri="{BB962C8B-B14F-4D97-AF65-F5344CB8AC3E}">
        <p14:creationId xmlns:p14="http://schemas.microsoft.com/office/powerpoint/2010/main" val="2955985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Object 1" descr="/tmp/beautiful_ai_exports/393462f5-cf79-49ae-b3b7-2d7cd2c9cfa5.jpg"/>
          <p:cNvPicPr/>
          <p:nvPr/>
        </p:nvPicPr>
        <p:blipFill>
          <a:blip r:embed="rId3"/>
          <a:stretch/>
        </p:blipFill>
        <p:spPr>
          <a:xfrm>
            <a:off x="0" y="0"/>
            <a:ext cx="12191520" cy="6857760"/>
          </a:xfrm>
          <a:prstGeom prst="rect">
            <a:avLst/>
          </a:prstGeom>
          <a:ln w="0">
            <a:noFill/>
          </a:ln>
        </p:spPr>
      </p:pic>
      <p:sp>
        <p:nvSpPr>
          <p:cNvPr id="2" name="TextBox 1">
            <a:extLst>
              <a:ext uri="{FF2B5EF4-FFF2-40B4-BE49-F238E27FC236}">
                <a16:creationId xmlns:a16="http://schemas.microsoft.com/office/drawing/2014/main" id="{F96E39CF-8563-F6A7-A089-A0A3A58E43BC}"/>
              </a:ext>
            </a:extLst>
          </p:cNvPr>
          <p:cNvSpPr txBox="1"/>
          <p:nvPr/>
        </p:nvSpPr>
        <p:spPr>
          <a:xfrm>
            <a:off x="10618662" y="6596150"/>
            <a:ext cx="1572858" cy="261610"/>
          </a:xfrm>
          <a:prstGeom prst="rect">
            <a:avLst/>
          </a:prstGeom>
          <a:noFill/>
        </p:spPr>
        <p:txBody>
          <a:bodyPr wrap="square" rtlCol="0">
            <a:spAutoFit/>
          </a:bodyPr>
          <a:lstStyle/>
          <a:p>
            <a:r>
              <a:rPr lang="en-US" sz="1100" dirty="0"/>
              <a:t>By: Alisha D. Rush</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CD23C9-6854-A742-D678-910246561CFA}"/>
              </a:ext>
            </a:extLst>
          </p:cNvPr>
          <p:cNvSpPr>
            <a:spLocks noGrp="1"/>
          </p:cNvSpPr>
          <p:nvPr>
            <p:ph type="title"/>
          </p:nvPr>
        </p:nvSpPr>
        <p:spPr>
          <a:xfrm>
            <a:off x="1295400" y="286155"/>
            <a:ext cx="9601200" cy="1309687"/>
          </a:xfrm>
        </p:spPr>
        <p:txBody>
          <a:bodyPr/>
          <a:lstStyle/>
          <a:p>
            <a:r>
              <a:rPr lang="en-US" dirty="0"/>
              <a:t>Reflection</a:t>
            </a:r>
          </a:p>
        </p:txBody>
      </p:sp>
      <p:sp>
        <p:nvSpPr>
          <p:cNvPr id="3" name="Content Placeholder 2">
            <a:extLst>
              <a:ext uri="{FF2B5EF4-FFF2-40B4-BE49-F238E27FC236}">
                <a16:creationId xmlns:a16="http://schemas.microsoft.com/office/drawing/2014/main" id="{3A2FA271-D1A9-A786-5A47-888417FEC9AB}"/>
              </a:ext>
            </a:extLst>
          </p:cNvPr>
          <p:cNvSpPr>
            <a:spLocks noGrp="1"/>
          </p:cNvSpPr>
          <p:nvPr>
            <p:ph sz="half" idx="1"/>
          </p:nvPr>
        </p:nvSpPr>
        <p:spPr>
          <a:xfrm>
            <a:off x="1295400" y="1334126"/>
            <a:ext cx="9768839" cy="5237720"/>
          </a:xfrm>
        </p:spPr>
        <p:txBody>
          <a:bodyPr>
            <a:normAutofit fontScale="92500" lnSpcReduction="20000"/>
          </a:bodyPr>
          <a:lstStyle/>
          <a:p>
            <a:pPr marL="0" marR="0">
              <a:lnSpc>
                <a:spcPct val="107000"/>
              </a:lnSpc>
              <a:spcBef>
                <a:spcPts val="0"/>
              </a:spcBef>
              <a:spcAft>
                <a:spcPts val="800"/>
              </a:spcAft>
            </a:pPr>
            <a:r>
              <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Participating in the "Image Processing Adventure Quest" provided me with an exciting opportunity to dive into the technical and creative sides of image processing. Using GIMP, I focused on three primary techniques:  brightness and contrast adjustments, histogram equalization, and sharpening. These methods helped me improve the quality of images and deepened my understanding of how essential these enhancements are in various fields, such as photography and graphic design.</a:t>
            </a:r>
            <a:endParaRPr lang="en-US" sz="1800" dirty="0">
              <a:effectLst/>
              <a:latin typeface="Aptos" panose="020B0004020202020204" pitchFamily="34" charset="0"/>
              <a:ea typeface="Times New Roman" panose="02020603050405020304" pitchFamily="18" charset="0"/>
              <a:cs typeface="Times New Roman" panose="02020603050405020304" pitchFamily="18" charset="0"/>
            </a:endParaRPr>
          </a:p>
          <a:p>
            <a:pPr marL="0" marR="0">
              <a:lnSpc>
                <a:spcPct val="107000"/>
              </a:lnSpc>
              <a:spcBef>
                <a:spcPts val="0"/>
              </a:spcBef>
              <a:spcAft>
                <a:spcPts val="800"/>
              </a:spcAft>
            </a:pPr>
            <a:r>
              <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I spent a considerable amount of time mastering brightness and contrast tools. Initially, I underestimated the impact that these adjustments could have, but after experimenting, I saw how crucial they are in bringing out details and improving image clarity. It was particularly interesting to see how fine-tuning the contrast could make an otherwise flat image feel more vibrant and dynamic.</a:t>
            </a:r>
            <a:endParaRPr lang="en-US" sz="1800" dirty="0">
              <a:effectLst/>
              <a:latin typeface="Aptos" panose="020B0004020202020204" pitchFamily="34" charset="0"/>
              <a:ea typeface="Times New Roman" panose="02020603050405020304" pitchFamily="18" charset="0"/>
              <a:cs typeface="Times New Roman" panose="02020603050405020304" pitchFamily="18" charset="0"/>
            </a:endParaRPr>
          </a:p>
          <a:p>
            <a:pPr marL="0" marR="0">
              <a:lnSpc>
                <a:spcPct val="107000"/>
              </a:lnSpc>
              <a:spcBef>
                <a:spcPts val="0"/>
              </a:spcBef>
              <a:spcAft>
                <a:spcPts val="800"/>
              </a:spcAft>
            </a:pPr>
            <a:r>
              <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Next, I explored histogram equalization, which was a bit challenging to grasp initially. However, once I applied it to images, the transformation was remarkable. By redistributing the light values across the image, I significantly enhanced contrast and brought out hidden details. This technique became one of my favorites because of how it subtly yet powerfully improved the image quality.</a:t>
            </a:r>
            <a:endParaRPr lang="en-US" sz="1800" dirty="0">
              <a:effectLst/>
              <a:latin typeface="Aptos" panose="020B0004020202020204" pitchFamily="34" charset="0"/>
              <a:ea typeface="Times New Roman" panose="02020603050405020304" pitchFamily="18" charset="0"/>
              <a:cs typeface="Times New Roman" panose="02020603050405020304" pitchFamily="18" charset="0"/>
            </a:endParaRPr>
          </a:p>
          <a:p>
            <a:pPr marL="0" marR="0">
              <a:lnSpc>
                <a:spcPct val="107000"/>
              </a:lnSpc>
              <a:spcBef>
                <a:spcPts val="0"/>
              </a:spcBef>
              <a:spcAft>
                <a:spcPts val="800"/>
              </a:spcAft>
            </a:pPr>
            <a:r>
              <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The last technique I focused on was sharpening. Using GIMP's sharpening tools, I learned how to enhance the edges of objects, making them more defined. I enjoyed experimenting with the degree of sharpening, realizing that too much could make the image appear unnatural, while just the right amount created crisp, detailed visuals.</a:t>
            </a:r>
            <a:endParaRPr lang="en-US" sz="1800" dirty="0">
              <a:effectLst/>
              <a:latin typeface="Aptos" panose="020B0004020202020204" pitchFamily="34" charset="0"/>
              <a:ea typeface="Times New Roman" panose="02020603050405020304" pitchFamily="18" charset="0"/>
              <a:cs typeface="Times New Roman" panose="02020603050405020304" pitchFamily="18" charset="0"/>
            </a:endParaRPr>
          </a:p>
          <a:p>
            <a:pPr marL="0" marR="0">
              <a:lnSpc>
                <a:spcPct val="107000"/>
              </a:lnSpc>
              <a:spcBef>
                <a:spcPts val="0"/>
              </a:spcBef>
              <a:spcAft>
                <a:spcPts val="800"/>
              </a:spcAft>
            </a:pPr>
            <a:r>
              <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Overall, this quest taught me how small adjustments can dramatically improve an image's clarity and detail. Working with GIMP, I not only enhanced my technical skills but also learned how these techniques can be creatively applied to communicate a story. The experience has given me a new appreciation for the art of image processing.</a:t>
            </a:r>
            <a:endParaRPr lang="en-US" sz="1800" dirty="0">
              <a:effectLst/>
              <a:latin typeface="Aptos" panose="020B0004020202020204" pitchFamily="34" charset="0"/>
              <a:ea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47B3DCC0-639C-81F1-1E47-095A45D1C28A}"/>
              </a:ext>
            </a:extLst>
          </p:cNvPr>
          <p:cNvSpPr txBox="1"/>
          <p:nvPr/>
        </p:nvSpPr>
        <p:spPr>
          <a:xfrm>
            <a:off x="11054477" y="6596390"/>
            <a:ext cx="1137523" cy="261610"/>
          </a:xfrm>
          <a:prstGeom prst="rect">
            <a:avLst/>
          </a:prstGeom>
          <a:noFill/>
        </p:spPr>
        <p:txBody>
          <a:bodyPr wrap="square" rtlCol="0">
            <a:spAutoFit/>
          </a:bodyPr>
          <a:lstStyle/>
          <a:p>
            <a:r>
              <a:rPr lang="en-US" sz="1100" dirty="0"/>
              <a:t>By: Zaid Tahir</a:t>
            </a:r>
          </a:p>
        </p:txBody>
      </p:sp>
    </p:spTree>
    <p:extLst>
      <p:ext uri="{BB962C8B-B14F-4D97-AF65-F5344CB8AC3E}">
        <p14:creationId xmlns:p14="http://schemas.microsoft.com/office/powerpoint/2010/main" val="26882461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 name="Object 1" descr="/tmp/beautiful_ai_exports/b24e66f9-96d0-498e-ac42-a87d014a5781.jpg"/>
          <p:cNvPicPr/>
          <p:nvPr/>
        </p:nvPicPr>
        <p:blipFill>
          <a:blip r:embed="rId3"/>
          <a:stretch/>
        </p:blipFill>
        <p:spPr>
          <a:xfrm>
            <a:off x="0" y="0"/>
            <a:ext cx="12191520" cy="6857760"/>
          </a:xfrm>
          <a:prstGeom prst="rect">
            <a:avLst/>
          </a:prstGeom>
          <a:ln w="0">
            <a:noFill/>
          </a:ln>
        </p:spPr>
      </p:pic>
      <p:sp>
        <p:nvSpPr>
          <p:cNvPr id="2" name="TextBox 1">
            <a:extLst>
              <a:ext uri="{FF2B5EF4-FFF2-40B4-BE49-F238E27FC236}">
                <a16:creationId xmlns:a16="http://schemas.microsoft.com/office/drawing/2014/main" id="{4D230314-E401-F84F-B4CF-B7BE2736BDFD}"/>
              </a:ext>
            </a:extLst>
          </p:cNvPr>
          <p:cNvSpPr txBox="1"/>
          <p:nvPr/>
        </p:nvSpPr>
        <p:spPr>
          <a:xfrm>
            <a:off x="10618662" y="6596390"/>
            <a:ext cx="1572858" cy="261610"/>
          </a:xfrm>
          <a:prstGeom prst="rect">
            <a:avLst/>
          </a:prstGeom>
          <a:noFill/>
        </p:spPr>
        <p:txBody>
          <a:bodyPr wrap="square" rtlCol="0">
            <a:spAutoFit/>
          </a:bodyPr>
          <a:lstStyle/>
          <a:p>
            <a:r>
              <a:rPr lang="en-US" sz="1100" dirty="0"/>
              <a:t>By: Alisha D. Rush</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Object 1" descr="/tmp/beautiful_ai_exports/d7be0d7d-059e-467d-9abd-c44493230d5c.jpg"/>
          <p:cNvPicPr/>
          <p:nvPr/>
        </p:nvPicPr>
        <p:blipFill>
          <a:blip r:embed="rId3"/>
          <a:stretch/>
        </p:blipFill>
        <p:spPr>
          <a:xfrm>
            <a:off x="0" y="0"/>
            <a:ext cx="12191520" cy="6857760"/>
          </a:xfrm>
          <a:prstGeom prst="rect">
            <a:avLst/>
          </a:prstGeom>
          <a:ln w="0">
            <a:noFill/>
          </a:ln>
        </p:spPr>
      </p:pic>
      <p:sp>
        <p:nvSpPr>
          <p:cNvPr id="2" name="TextBox 1">
            <a:extLst>
              <a:ext uri="{FF2B5EF4-FFF2-40B4-BE49-F238E27FC236}">
                <a16:creationId xmlns:a16="http://schemas.microsoft.com/office/drawing/2014/main" id="{1F2F50E0-E8FF-4EAE-D4A7-A917F48897A6}"/>
              </a:ext>
            </a:extLst>
          </p:cNvPr>
          <p:cNvSpPr txBox="1"/>
          <p:nvPr/>
        </p:nvSpPr>
        <p:spPr>
          <a:xfrm>
            <a:off x="10513731" y="6596150"/>
            <a:ext cx="1572858" cy="261610"/>
          </a:xfrm>
          <a:prstGeom prst="rect">
            <a:avLst/>
          </a:prstGeom>
          <a:noFill/>
        </p:spPr>
        <p:txBody>
          <a:bodyPr wrap="square" rtlCol="0">
            <a:spAutoFit/>
          </a:bodyPr>
          <a:lstStyle/>
          <a:p>
            <a:r>
              <a:rPr lang="en-US" sz="1100" dirty="0"/>
              <a:t>By: Alisha D. Rush</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 name="Object 1" descr="/tmp/beautiful_ai_exports/f7079c42-6224-4a28-beae-59a9a27c6eea.jpg"/>
          <p:cNvPicPr/>
          <p:nvPr/>
        </p:nvPicPr>
        <p:blipFill>
          <a:blip r:embed="rId3"/>
          <a:stretch/>
        </p:blipFill>
        <p:spPr>
          <a:xfrm>
            <a:off x="0" y="0"/>
            <a:ext cx="12191520" cy="6857760"/>
          </a:xfrm>
          <a:prstGeom prst="rect">
            <a:avLst/>
          </a:prstGeom>
          <a:ln w="0">
            <a:noFill/>
          </a:ln>
        </p:spPr>
      </p:pic>
      <p:sp>
        <p:nvSpPr>
          <p:cNvPr id="2" name="TextBox 1">
            <a:extLst>
              <a:ext uri="{FF2B5EF4-FFF2-40B4-BE49-F238E27FC236}">
                <a16:creationId xmlns:a16="http://schemas.microsoft.com/office/drawing/2014/main" id="{DF623100-E2A9-05F3-85E7-AF2FC637C31E}"/>
              </a:ext>
            </a:extLst>
          </p:cNvPr>
          <p:cNvSpPr txBox="1"/>
          <p:nvPr/>
        </p:nvSpPr>
        <p:spPr>
          <a:xfrm>
            <a:off x="10468761" y="6596150"/>
            <a:ext cx="1572858" cy="261610"/>
          </a:xfrm>
          <a:prstGeom prst="rect">
            <a:avLst/>
          </a:prstGeom>
          <a:noFill/>
        </p:spPr>
        <p:txBody>
          <a:bodyPr wrap="square" rtlCol="0">
            <a:spAutoFit/>
          </a:bodyPr>
          <a:lstStyle/>
          <a:p>
            <a:r>
              <a:rPr lang="en-US" sz="1100" dirty="0"/>
              <a:t>By: Alisha D. Rush</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 name="Object 1" descr="/tmp/beautiful_ai_exports/69be31f4-fe94-4ef1-922f-f8ef01c9f16a.jpg"/>
          <p:cNvPicPr/>
          <p:nvPr/>
        </p:nvPicPr>
        <p:blipFill>
          <a:blip r:embed="rId3"/>
          <a:stretch/>
        </p:blipFill>
        <p:spPr>
          <a:xfrm>
            <a:off x="0" y="0"/>
            <a:ext cx="12191520" cy="6857760"/>
          </a:xfrm>
          <a:prstGeom prst="rect">
            <a:avLst/>
          </a:prstGeom>
          <a:ln w="0">
            <a:noFill/>
          </a:ln>
        </p:spPr>
      </p:pic>
      <p:sp>
        <p:nvSpPr>
          <p:cNvPr id="2" name="TextBox 1">
            <a:extLst>
              <a:ext uri="{FF2B5EF4-FFF2-40B4-BE49-F238E27FC236}">
                <a16:creationId xmlns:a16="http://schemas.microsoft.com/office/drawing/2014/main" id="{B898022C-2B7C-6828-254D-69A1819DA4CB}"/>
              </a:ext>
            </a:extLst>
          </p:cNvPr>
          <p:cNvSpPr txBox="1"/>
          <p:nvPr/>
        </p:nvSpPr>
        <p:spPr>
          <a:xfrm>
            <a:off x="10618662" y="6490741"/>
            <a:ext cx="1572858" cy="261610"/>
          </a:xfrm>
          <a:prstGeom prst="rect">
            <a:avLst/>
          </a:prstGeom>
          <a:noFill/>
        </p:spPr>
        <p:txBody>
          <a:bodyPr wrap="square" rtlCol="0">
            <a:spAutoFit/>
          </a:bodyPr>
          <a:lstStyle/>
          <a:p>
            <a:r>
              <a:rPr lang="en-US" sz="1100" dirty="0"/>
              <a:t>By: Alisha D. Rush</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F9910E-6BB5-3627-450D-F41AC0183EEE}"/>
              </a:ext>
            </a:extLst>
          </p:cNvPr>
          <p:cNvSpPr>
            <a:spLocks noGrp="1"/>
          </p:cNvSpPr>
          <p:nvPr>
            <p:ph type="title"/>
          </p:nvPr>
        </p:nvSpPr>
        <p:spPr/>
        <p:txBody>
          <a:bodyPr>
            <a:normAutofit fontScale="90000"/>
          </a:bodyPr>
          <a:lstStyle/>
          <a:p>
            <a:pPr algn="ctr"/>
            <a:r>
              <a:rPr lang="en-US" dirty="0"/>
              <a:t>Enhancing Image by changing color and Saturation</a:t>
            </a:r>
          </a:p>
        </p:txBody>
      </p:sp>
      <p:sp>
        <p:nvSpPr>
          <p:cNvPr id="3" name="Text Placeholder 2">
            <a:extLst>
              <a:ext uri="{FF2B5EF4-FFF2-40B4-BE49-F238E27FC236}">
                <a16:creationId xmlns:a16="http://schemas.microsoft.com/office/drawing/2014/main" id="{ADD579A0-422D-CD5E-AA19-375CDB2CA665}"/>
              </a:ext>
            </a:extLst>
          </p:cNvPr>
          <p:cNvSpPr>
            <a:spLocks noGrp="1"/>
          </p:cNvSpPr>
          <p:nvPr>
            <p:ph type="body" idx="1"/>
          </p:nvPr>
        </p:nvSpPr>
        <p:spPr/>
        <p:txBody>
          <a:bodyPr/>
          <a:lstStyle/>
          <a:p>
            <a:pPr algn="ctr"/>
            <a:r>
              <a:rPr lang="en-US" dirty="0"/>
              <a:t>Original Image</a:t>
            </a:r>
          </a:p>
        </p:txBody>
      </p:sp>
      <p:pic>
        <p:nvPicPr>
          <p:cNvPr id="8" name="Content Placeholder 7" descr="A building with a dome and cars parked in front of it&#10;&#10;Description automatically generated">
            <a:extLst>
              <a:ext uri="{FF2B5EF4-FFF2-40B4-BE49-F238E27FC236}">
                <a16:creationId xmlns:a16="http://schemas.microsoft.com/office/drawing/2014/main" id="{9B1B49FB-AB51-C18A-FBA3-C68B34CC3379}"/>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1369483" y="2774950"/>
            <a:ext cx="4201584" cy="3151188"/>
          </a:xfrm>
        </p:spPr>
      </p:pic>
      <p:sp>
        <p:nvSpPr>
          <p:cNvPr id="5" name="Text Placeholder 4">
            <a:extLst>
              <a:ext uri="{FF2B5EF4-FFF2-40B4-BE49-F238E27FC236}">
                <a16:creationId xmlns:a16="http://schemas.microsoft.com/office/drawing/2014/main" id="{151DD693-FE5F-A622-3DDA-0A179D50D40D}"/>
              </a:ext>
            </a:extLst>
          </p:cNvPr>
          <p:cNvSpPr>
            <a:spLocks noGrp="1"/>
          </p:cNvSpPr>
          <p:nvPr>
            <p:ph type="body" sz="quarter" idx="3"/>
          </p:nvPr>
        </p:nvSpPr>
        <p:spPr/>
        <p:txBody>
          <a:bodyPr/>
          <a:lstStyle/>
          <a:p>
            <a:pPr algn="ctr"/>
            <a:r>
              <a:rPr lang="en-US" dirty="0"/>
              <a:t>Enhanced Image</a:t>
            </a:r>
          </a:p>
        </p:txBody>
      </p:sp>
      <p:pic>
        <p:nvPicPr>
          <p:cNvPr id="10" name="Content Placeholder 9" descr="A building with a dome and cars parked in a parking lot&#10;&#10;Description automatically generated">
            <a:extLst>
              <a:ext uri="{FF2B5EF4-FFF2-40B4-BE49-F238E27FC236}">
                <a16:creationId xmlns:a16="http://schemas.microsoft.com/office/drawing/2014/main" id="{4703CF72-C899-8212-2F04-6D4655CADE0C}"/>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6720971" y="2774950"/>
            <a:ext cx="4001508" cy="3151188"/>
          </a:xfrm>
        </p:spPr>
      </p:pic>
      <p:sp>
        <p:nvSpPr>
          <p:cNvPr id="11" name="TextBox 10">
            <a:extLst>
              <a:ext uri="{FF2B5EF4-FFF2-40B4-BE49-F238E27FC236}">
                <a16:creationId xmlns:a16="http://schemas.microsoft.com/office/drawing/2014/main" id="{11E3A824-D513-2C36-35D0-178750B8D4A8}"/>
              </a:ext>
            </a:extLst>
          </p:cNvPr>
          <p:cNvSpPr txBox="1"/>
          <p:nvPr/>
        </p:nvSpPr>
        <p:spPr>
          <a:xfrm>
            <a:off x="10896600" y="6596390"/>
            <a:ext cx="1184363" cy="261610"/>
          </a:xfrm>
          <a:prstGeom prst="rect">
            <a:avLst/>
          </a:prstGeom>
          <a:noFill/>
        </p:spPr>
        <p:txBody>
          <a:bodyPr wrap="square" rtlCol="0">
            <a:spAutoFit/>
          </a:bodyPr>
          <a:lstStyle/>
          <a:p>
            <a:r>
              <a:rPr lang="en-US" sz="1100" dirty="0"/>
              <a:t>By: Saima Sano</a:t>
            </a:r>
          </a:p>
        </p:txBody>
      </p:sp>
    </p:spTree>
    <p:extLst>
      <p:ext uri="{BB962C8B-B14F-4D97-AF65-F5344CB8AC3E}">
        <p14:creationId xmlns:p14="http://schemas.microsoft.com/office/powerpoint/2010/main" val="3044478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E195DF7-BDD8-D072-B91A-445B699356D8}"/>
              </a:ext>
            </a:extLst>
          </p:cNvPr>
          <p:cNvSpPr>
            <a:spLocks noGrp="1"/>
          </p:cNvSpPr>
          <p:nvPr>
            <p:ph type="body" idx="1"/>
          </p:nvPr>
        </p:nvSpPr>
        <p:spPr>
          <a:xfrm>
            <a:off x="1295400" y="1589603"/>
            <a:ext cx="4350027" cy="544003"/>
          </a:xfrm>
        </p:spPr>
        <p:txBody>
          <a:bodyPr/>
          <a:lstStyle/>
          <a:p>
            <a:pPr algn="ctr"/>
            <a:r>
              <a:rPr lang="en-US" dirty="0"/>
              <a:t>Original Image	</a:t>
            </a:r>
          </a:p>
        </p:txBody>
      </p:sp>
      <p:pic>
        <p:nvPicPr>
          <p:cNvPr id="8" name="Content Placeholder 7" descr="A sandy beach with waves crashing on the shore">
            <a:extLst>
              <a:ext uri="{FF2B5EF4-FFF2-40B4-BE49-F238E27FC236}">
                <a16:creationId xmlns:a16="http://schemas.microsoft.com/office/drawing/2014/main" id="{1C3E0852-21D1-F0A2-403D-3FE764A07E81}"/>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1295401" y="2774950"/>
            <a:ext cx="4350026" cy="3524250"/>
          </a:xfrm>
        </p:spPr>
      </p:pic>
      <p:sp>
        <p:nvSpPr>
          <p:cNvPr id="5" name="Text Placeholder 4">
            <a:extLst>
              <a:ext uri="{FF2B5EF4-FFF2-40B4-BE49-F238E27FC236}">
                <a16:creationId xmlns:a16="http://schemas.microsoft.com/office/drawing/2014/main" id="{E7859B30-9805-160C-ED3D-F51F9FA8F7D3}"/>
              </a:ext>
            </a:extLst>
          </p:cNvPr>
          <p:cNvSpPr>
            <a:spLocks noGrp="1"/>
          </p:cNvSpPr>
          <p:nvPr>
            <p:ph type="body" sz="quarter" idx="3"/>
          </p:nvPr>
        </p:nvSpPr>
        <p:spPr>
          <a:xfrm>
            <a:off x="6546571" y="1589603"/>
            <a:ext cx="4350028" cy="544003"/>
          </a:xfrm>
        </p:spPr>
        <p:txBody>
          <a:bodyPr/>
          <a:lstStyle/>
          <a:p>
            <a:pPr algn="ctr"/>
            <a:r>
              <a:rPr lang="en-US" dirty="0"/>
              <a:t>Enhanced Image</a:t>
            </a:r>
          </a:p>
        </p:txBody>
      </p:sp>
      <p:pic>
        <p:nvPicPr>
          <p:cNvPr id="10" name="Content Placeholder 9" descr="A sandy beach with waves crashing on the shore&#10;&#10;Description automatically generated">
            <a:extLst>
              <a:ext uri="{FF2B5EF4-FFF2-40B4-BE49-F238E27FC236}">
                <a16:creationId xmlns:a16="http://schemas.microsoft.com/office/drawing/2014/main" id="{6D36988C-7AF8-22B5-0DEE-97BA34EEFC37}"/>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6546571" y="2774949"/>
            <a:ext cx="4350028" cy="3524249"/>
          </a:xfrm>
        </p:spPr>
      </p:pic>
      <p:sp>
        <p:nvSpPr>
          <p:cNvPr id="11" name="TextBox 10">
            <a:extLst>
              <a:ext uri="{FF2B5EF4-FFF2-40B4-BE49-F238E27FC236}">
                <a16:creationId xmlns:a16="http://schemas.microsoft.com/office/drawing/2014/main" id="{CFBFD481-5745-2B8B-9452-463372828A5A}"/>
              </a:ext>
            </a:extLst>
          </p:cNvPr>
          <p:cNvSpPr txBox="1"/>
          <p:nvPr/>
        </p:nvSpPr>
        <p:spPr>
          <a:xfrm>
            <a:off x="10896600" y="6596390"/>
            <a:ext cx="1184363" cy="261610"/>
          </a:xfrm>
          <a:prstGeom prst="rect">
            <a:avLst/>
          </a:prstGeom>
          <a:noFill/>
        </p:spPr>
        <p:txBody>
          <a:bodyPr wrap="square" rtlCol="0">
            <a:spAutoFit/>
          </a:bodyPr>
          <a:lstStyle/>
          <a:p>
            <a:r>
              <a:rPr lang="en-US" sz="1100" dirty="0"/>
              <a:t>By: Saima Sano</a:t>
            </a:r>
          </a:p>
        </p:txBody>
      </p:sp>
    </p:spTree>
    <p:extLst>
      <p:ext uri="{BB962C8B-B14F-4D97-AF65-F5344CB8AC3E}">
        <p14:creationId xmlns:p14="http://schemas.microsoft.com/office/powerpoint/2010/main" val="4446659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4F05B3-47F7-ED85-5A62-B8F8F7F0EC63}"/>
              </a:ext>
            </a:extLst>
          </p:cNvPr>
          <p:cNvSpPr>
            <a:spLocks noGrp="1"/>
          </p:cNvSpPr>
          <p:nvPr>
            <p:ph type="title"/>
          </p:nvPr>
        </p:nvSpPr>
        <p:spPr>
          <a:xfrm>
            <a:off x="1126067" y="312385"/>
            <a:ext cx="9601200" cy="726193"/>
          </a:xfrm>
        </p:spPr>
        <p:txBody>
          <a:bodyPr/>
          <a:lstStyle/>
          <a:p>
            <a:r>
              <a:rPr lang="en-US" dirty="0"/>
              <a:t>Reflection:</a:t>
            </a:r>
          </a:p>
        </p:txBody>
      </p:sp>
      <p:sp>
        <p:nvSpPr>
          <p:cNvPr id="3" name="TextBox 2">
            <a:extLst>
              <a:ext uri="{FF2B5EF4-FFF2-40B4-BE49-F238E27FC236}">
                <a16:creationId xmlns:a16="http://schemas.microsoft.com/office/drawing/2014/main" id="{FA6C1D2F-80C0-BEED-6FAF-95E9FC4A797F}"/>
              </a:ext>
            </a:extLst>
          </p:cNvPr>
          <p:cNvSpPr txBox="1"/>
          <p:nvPr/>
        </p:nvSpPr>
        <p:spPr>
          <a:xfrm>
            <a:off x="1126067" y="1230489"/>
            <a:ext cx="10001955" cy="5078313"/>
          </a:xfrm>
          <a:prstGeom prst="rect">
            <a:avLst/>
          </a:prstGeom>
          <a:noFill/>
        </p:spPr>
        <p:txBody>
          <a:bodyPr wrap="square" rtlCol="0">
            <a:spAutoFit/>
          </a:bodyPr>
          <a:lstStyle/>
          <a:p>
            <a:r>
              <a:rPr lang="en-US" dirty="0"/>
              <a:t>This project was exciting, but there was so much to learn and master that I felt I could not do my best. I tried learning OpenCV with Python and it became too overwhelming. Then, I searched for more software and downloaded GIMP. I watched many tutorials on how to use it and what are the available features.</a:t>
            </a:r>
          </a:p>
          <a:p>
            <a:r>
              <a:rPr lang="en-US" b="1" u="sng" dirty="0"/>
              <a:t>Image 1: </a:t>
            </a:r>
            <a:r>
              <a:rPr lang="en-US" dirty="0"/>
              <a:t>The image is from my gallery, I like sunset and want to capture the best shot. I felt the sky was too dark therefore when I was enhancing the image, I first used the free tool to divide the sky part of the picture from the rest of it. Then, I used curves under the color menu and changed the input to 114 and output to 143, to lighten the reddish orange tone in the sky. Then, I went to the saturation menu and decreased the saturation scale to 0.907. If the image is zoomed, my improper line will be shown. </a:t>
            </a:r>
          </a:p>
          <a:p>
            <a:r>
              <a:rPr lang="en-US" b="1" u="sng" dirty="0"/>
              <a:t>Image 2: </a:t>
            </a:r>
            <a:r>
              <a:rPr lang="en-US" dirty="0"/>
              <a:t>This image is from the time we went to Crystal Beach in August. In this picture, first I divide the picture into three parts, sky, water, and sand. I tried to create duplicate layers to work on it individually, but I could not merge all 3 layers successfully. So, I work on each part in the same picture. For the sky, I reduced the temperature to 4867 and then reduced Cyan and increased the Magenta level in color balance under the color menu. For water part, I increased the cyan but decreased the exposure and saturation to enhance the waves. I made the sand a little darker by changing the lightness in the Hue and Saturation menu from the color tab.</a:t>
            </a:r>
          </a:p>
          <a:p>
            <a:endParaRPr lang="en-US" dirty="0"/>
          </a:p>
        </p:txBody>
      </p:sp>
      <p:sp>
        <p:nvSpPr>
          <p:cNvPr id="4" name="TextBox 3">
            <a:extLst>
              <a:ext uri="{FF2B5EF4-FFF2-40B4-BE49-F238E27FC236}">
                <a16:creationId xmlns:a16="http://schemas.microsoft.com/office/drawing/2014/main" id="{827207C6-29FF-4181-3197-A2DFA3CAFE83}"/>
              </a:ext>
            </a:extLst>
          </p:cNvPr>
          <p:cNvSpPr txBox="1"/>
          <p:nvPr/>
        </p:nvSpPr>
        <p:spPr>
          <a:xfrm>
            <a:off x="10896600" y="6596390"/>
            <a:ext cx="1184363" cy="261610"/>
          </a:xfrm>
          <a:prstGeom prst="rect">
            <a:avLst/>
          </a:prstGeom>
          <a:noFill/>
        </p:spPr>
        <p:txBody>
          <a:bodyPr wrap="square" rtlCol="0">
            <a:spAutoFit/>
          </a:bodyPr>
          <a:lstStyle/>
          <a:p>
            <a:r>
              <a:rPr lang="en-US" sz="1100" dirty="0"/>
              <a:t>By: Saima Sano</a:t>
            </a:r>
          </a:p>
        </p:txBody>
      </p:sp>
    </p:spTree>
    <p:extLst>
      <p:ext uri="{BB962C8B-B14F-4D97-AF65-F5344CB8AC3E}">
        <p14:creationId xmlns:p14="http://schemas.microsoft.com/office/powerpoint/2010/main" val="140217208"/>
      </p:ext>
    </p:extLst>
  </p:cSld>
  <p:clrMapOvr>
    <a:masterClrMapping/>
  </p:clrMapOvr>
</p:sld>
</file>

<file path=ppt/theme/theme1.xml><?xml version="1.0" encoding="utf-8"?>
<a:theme xmlns:a="http://schemas.openxmlformats.org/drawingml/2006/main" name="PoiseVTI">
  <a:themeElements>
    <a:clrScheme name="Poise">
      <a:dk1>
        <a:sysClr val="windowText" lastClr="000000"/>
      </a:dk1>
      <a:lt1>
        <a:sysClr val="window" lastClr="FFFFFF"/>
      </a:lt1>
      <a:dk2>
        <a:srgbClr val="403739"/>
      </a:dk2>
      <a:lt2>
        <a:srgbClr val="F4E9E6"/>
      </a:lt2>
      <a:accent1>
        <a:srgbClr val="B18083"/>
      </a:accent1>
      <a:accent2>
        <a:srgbClr val="C17A69"/>
      </a:accent2>
      <a:accent3>
        <a:srgbClr val="CE9573"/>
      </a:accent3>
      <a:accent4>
        <a:srgbClr val="82907A"/>
      </a:accent4>
      <a:accent5>
        <a:srgbClr val="9A9966"/>
      </a:accent5>
      <a:accent6>
        <a:srgbClr val="AB9955"/>
      </a:accent6>
      <a:hlink>
        <a:srgbClr val="A97979"/>
      </a:hlink>
      <a:folHlink>
        <a:srgbClr val="BB7563"/>
      </a:folHlink>
    </a:clrScheme>
    <a:fontScheme name="Goudy Univers">
      <a:majorFont>
        <a:latin typeface="Goudy Old Style"/>
        <a:ea typeface=""/>
        <a:cs typeface=""/>
      </a:majorFont>
      <a:minorFont>
        <a:latin typeface="Univers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iseVTI" id="{9843863B-6720-4231-BFE7-E604B355382A}" vid="{6C5B2780-C73E-445D-98DA-9D2BCD78971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86</TotalTime>
  <Words>1479</Words>
  <Application>Microsoft Office PowerPoint</Application>
  <PresentationFormat>Widescreen</PresentationFormat>
  <Paragraphs>61</Paragraphs>
  <Slides>20</Slides>
  <Notes>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20</vt:i4>
      </vt:variant>
    </vt:vector>
  </HeadingPairs>
  <TitlesOfParts>
    <vt:vector size="28" baseType="lpstr">
      <vt:lpstr>Aptos</vt:lpstr>
      <vt:lpstr>Arial</vt:lpstr>
      <vt:lpstr>Baguet Script</vt:lpstr>
      <vt:lpstr>Calibri</vt:lpstr>
      <vt:lpstr>Goudy Old Style</vt:lpstr>
      <vt:lpstr>Times New Roman</vt:lpstr>
      <vt:lpstr>Univers Light</vt:lpstr>
      <vt:lpstr>PoiseVTI</vt:lpstr>
      <vt:lpstr>Group 7 Saima Sano,  Zaid,  Alisha D. Rush, Moahammed Farooq Abdullah  ITAI-1378 Comp Vision  Patricia Mcmanas</vt:lpstr>
      <vt:lpstr>PowerPoint Presentation</vt:lpstr>
      <vt:lpstr>PowerPoint Presentation</vt:lpstr>
      <vt:lpstr>PowerPoint Presentation</vt:lpstr>
      <vt:lpstr>PowerPoint Presentation</vt:lpstr>
      <vt:lpstr>PowerPoint Presentation</vt:lpstr>
      <vt:lpstr>Enhancing Image by changing color and Saturation</vt:lpstr>
      <vt:lpstr>PowerPoint Presentation</vt:lpstr>
      <vt:lpstr>Reflection:</vt:lpstr>
      <vt:lpstr>Image Enhancement through Python</vt:lpstr>
      <vt:lpstr>Smoothed image (Gaussian Blur)</vt:lpstr>
      <vt:lpstr>Sharpened Image </vt:lpstr>
      <vt:lpstr>Histogram Equalized Image (GrayScale)</vt:lpstr>
      <vt:lpstr>Comparison between original and enhanced image</vt:lpstr>
      <vt:lpstr>PowerPoint Presentation</vt:lpstr>
      <vt:lpstr>PowerPoint Presentation</vt:lpstr>
      <vt:lpstr>Bright and Contrast Adjustment through Gimp</vt:lpstr>
      <vt:lpstr>Histogram Equalization through GIMP</vt:lpstr>
      <vt:lpstr>Sharpening through GIMP</vt:lpstr>
      <vt:lpstr>Reflection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SAIMA SANO</dc:creator>
  <cp:lastModifiedBy>SAIMA SANO</cp:lastModifiedBy>
  <cp:revision>5</cp:revision>
  <dcterms:created xsi:type="dcterms:W3CDTF">2024-09-19T02:33:02Z</dcterms:created>
  <dcterms:modified xsi:type="dcterms:W3CDTF">2024-09-19T05:50:26Z</dcterms:modified>
</cp:coreProperties>
</file>